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71" r:id="rId6"/>
    <p:sldId id="261" r:id="rId7"/>
    <p:sldId id="262" r:id="rId8"/>
    <p:sldId id="263" r:id="rId9"/>
    <p:sldId id="265" r:id="rId10"/>
    <p:sldId id="266" r:id="rId11"/>
    <p:sldId id="272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заявки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2014-2015</c:v>
                </c:pt>
                <c:pt idx="4">
                  <c:v>2015-2016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196</c:v>
                </c:pt>
                <c:pt idx="1">
                  <c:v>150</c:v>
                </c:pt>
                <c:pt idx="2">
                  <c:v>164</c:v>
                </c:pt>
                <c:pt idx="3">
                  <c:v>187</c:v>
                </c:pt>
                <c:pt idx="4">
                  <c:v>189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аттестовано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2014-2015</c:v>
                </c:pt>
                <c:pt idx="4">
                  <c:v>2015-2016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163</c:v>
                </c:pt>
                <c:pt idx="1">
                  <c:v>128</c:v>
                </c:pt>
                <c:pt idx="2">
                  <c:v>155</c:v>
                </c:pt>
                <c:pt idx="3">
                  <c:v>168</c:v>
                </c:pt>
                <c:pt idx="4">
                  <c:v>166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отзывы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2014-2015</c:v>
                </c:pt>
                <c:pt idx="4">
                  <c:v>2015-2016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33</c:v>
                </c:pt>
                <c:pt idx="1">
                  <c:v>22</c:v>
                </c:pt>
                <c:pt idx="2">
                  <c:v>9</c:v>
                </c:pt>
                <c:pt idx="3">
                  <c:v>19</c:v>
                </c:pt>
                <c:pt idx="4">
                  <c:v>23</c:v>
                </c:pt>
              </c:numCache>
            </c:numRef>
          </c:val>
        </c:ser>
        <c:axId val="89169920"/>
        <c:axId val="89171456"/>
      </c:barChart>
      <c:catAx>
        <c:axId val="89169920"/>
        <c:scaling>
          <c:orientation val="minMax"/>
        </c:scaling>
        <c:axPos val="b"/>
        <c:tickLblPos val="nextTo"/>
        <c:crossAx val="89171456"/>
        <c:crosses val="autoZero"/>
        <c:auto val="1"/>
        <c:lblAlgn val="ctr"/>
        <c:lblOffset val="100"/>
      </c:catAx>
      <c:valAx>
        <c:axId val="89171456"/>
        <c:scaling>
          <c:orientation val="minMax"/>
        </c:scaling>
        <c:axPos val="l"/>
        <c:majorGridlines/>
        <c:numFmt formatCode="General" sourceLinked="1"/>
        <c:tickLblPos val="nextTo"/>
        <c:crossAx val="89169920"/>
        <c:crosses val="autoZero"/>
        <c:crossBetween val="between"/>
      </c:valAx>
    </c:plotArea>
    <c:legend>
      <c:legendPos val="r"/>
      <c:layout/>
    </c:legend>
    <c:plotVisOnly val="1"/>
  </c:chart>
  <c:spPr>
    <a:ln>
      <a:solidFill>
        <a:srgbClr val="FF0000"/>
      </a:solidFill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аттестационная сессия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2015-2016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экспертное заключение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2015-2016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141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модельный паспорт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2015-2016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axId val="92709248"/>
        <c:axId val="92710784"/>
      </c:barChart>
      <c:catAx>
        <c:axId val="92709248"/>
        <c:scaling>
          <c:orientation val="minMax"/>
        </c:scaling>
        <c:axPos val="b"/>
        <c:numFmt formatCode="General" sourceLinked="1"/>
        <c:tickLblPos val="nextTo"/>
        <c:crossAx val="92710784"/>
        <c:crosses val="autoZero"/>
        <c:auto val="1"/>
        <c:lblAlgn val="ctr"/>
        <c:lblOffset val="100"/>
      </c:catAx>
      <c:valAx>
        <c:axId val="92710784"/>
        <c:scaling>
          <c:orientation val="minMax"/>
        </c:scaling>
        <c:axPos val="l"/>
        <c:majorGridlines/>
        <c:numFmt formatCode="General" sourceLinked="1"/>
        <c:tickLblPos val="nextTo"/>
        <c:crossAx val="9270924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3485710119568332E-2"/>
          <c:y val="6.3898887639045124E-2"/>
          <c:w val="0.74285797608632265"/>
          <c:h val="0.8565310586176736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высшая кк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2015-2016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первая кк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2015-2016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115</c:v>
                </c:pt>
              </c:numCache>
            </c:numRef>
          </c:val>
        </c:ser>
        <c:axId val="92592000"/>
        <c:axId val="92593536"/>
      </c:barChart>
      <c:catAx>
        <c:axId val="92592000"/>
        <c:scaling>
          <c:orientation val="minMax"/>
        </c:scaling>
        <c:axPos val="b"/>
        <c:numFmt formatCode="General" sourceLinked="1"/>
        <c:tickLblPos val="nextTo"/>
        <c:crossAx val="92593536"/>
        <c:crosses val="autoZero"/>
        <c:auto val="1"/>
        <c:lblAlgn val="ctr"/>
        <c:lblOffset val="100"/>
      </c:catAx>
      <c:valAx>
        <c:axId val="92593536"/>
        <c:scaling>
          <c:orientation val="minMax"/>
        </c:scaling>
        <c:axPos val="l"/>
        <c:majorGridlines/>
        <c:numFmt formatCode="General" sourceLinked="1"/>
        <c:tickLblPos val="nextTo"/>
        <c:crossAx val="92592000"/>
        <c:crosses val="autoZero"/>
        <c:crossBetween val="between"/>
      </c:valAx>
    </c:plotArea>
    <c:legend>
      <c:legendPos val="r"/>
      <c:layout/>
    </c:legend>
    <c:plotVisOnly val="1"/>
  </c:chart>
  <c:spPr>
    <a:ln>
      <a:solidFill>
        <a:srgbClr val="FF0000"/>
      </a:solidFill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повысили кк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2015-2016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прежний уровень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2015-2016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понизили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2015-2016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отзывы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2015-2016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</c:ser>
        <c:axId val="92976256"/>
        <c:axId val="92977792"/>
      </c:barChart>
      <c:catAx>
        <c:axId val="92976256"/>
        <c:scaling>
          <c:orientation val="minMax"/>
        </c:scaling>
        <c:axPos val="b"/>
        <c:numFmt formatCode="General" sourceLinked="1"/>
        <c:tickLblPos val="nextTo"/>
        <c:crossAx val="92977792"/>
        <c:crosses val="autoZero"/>
        <c:auto val="1"/>
        <c:lblAlgn val="ctr"/>
        <c:lblOffset val="100"/>
      </c:catAx>
      <c:valAx>
        <c:axId val="92977792"/>
        <c:scaling>
          <c:orientation val="minMax"/>
        </c:scaling>
        <c:axPos val="l"/>
        <c:majorGridlines/>
        <c:numFmt formatCode="General" sourceLinked="1"/>
        <c:tickLblPos val="nextTo"/>
        <c:crossAx val="92976256"/>
        <c:crosses val="autoZero"/>
        <c:crossBetween val="between"/>
      </c:valAx>
    </c:plotArea>
    <c:legend>
      <c:legendPos val="r"/>
      <c:layout/>
    </c:legend>
    <c:plotVisOnly val="1"/>
  </c:chart>
  <c:spPr>
    <a:ln>
      <a:solidFill>
        <a:srgbClr val="FF0000"/>
      </a:solidFill>
    </a:ln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9CF31-A0DC-401D-A04B-E59982D684AF}" type="datetimeFigureOut">
              <a:rPr lang="ru-RU" smtClean="0"/>
              <a:pPr/>
              <a:t>25.05.2016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BCEA3-FB20-4B44-B776-F60A428F2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BCEA3-FB20-4B44-B776-F60A428F241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tayattestac@mail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352928" cy="4824536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АНАЛИЗ РЕЗУЛЬТАТОВ АТТЕСТАЦИИ ПЕДАГОГИЧЕСКИХ РАБОТНИКОВ В 2015-2016 УЧЕБНОМ ГОДУ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ПРОБЛЕМЫ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>
            <a:normAutofit fontScale="6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Формальное отношение педагогических работников к самообразованию, нет результатов работы.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Несоответствие уровня качества обучения по итогам учебного года и уровня итоговой аттестации учащихся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Низкий уровень обобщения практического актуального педагогического опыта (основная форма обобщения - доклад).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Отсутствие контроля со стороны руководителей за динамикой развития педагогов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рейтинг педагогической эффективности).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Некачественное выполнение требований ФГОС при проведении открытых уроков.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Применение в учебном  процессе СОТ эпизодически, системы нет.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Нет преемственности уровней образования.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Несоответствие уровня качества обучения по итогам учебного года и уровня итоговой аттестации учащихся.</a:t>
            </a:r>
          </a:p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ПРОБЛЕМНЫЕ ПОКАЗАТЕЛИ ЭФФЕКТИВНОСТИ ПЕДАГОГИЧЕСКОГО МЕНЕДЖМЕНТА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lvl="0" algn="just"/>
            <a:r>
              <a:rPr lang="ru-RU" dirty="0" smtClean="0"/>
              <a:t>низкий уровень </a:t>
            </a:r>
            <a:r>
              <a:rPr lang="ru-RU" dirty="0" err="1" smtClean="0"/>
              <a:t>обученности</a:t>
            </a:r>
            <a:r>
              <a:rPr lang="ru-RU" dirty="0" smtClean="0"/>
              <a:t> учащихся; </a:t>
            </a:r>
          </a:p>
          <a:p>
            <a:pPr lvl="0" algn="just"/>
            <a:r>
              <a:rPr lang="ru-RU" dirty="0" smtClean="0"/>
              <a:t>снижение качества обучения при переходе из уровня начального общего образования на уровень основного общего образования;</a:t>
            </a:r>
          </a:p>
          <a:p>
            <a:pPr lvl="0" algn="just"/>
            <a:r>
              <a:rPr lang="ru-RU" dirty="0" smtClean="0"/>
              <a:t>большая часть педагогов эпизодически использует элементы СОТ; </a:t>
            </a:r>
          </a:p>
          <a:p>
            <a:pPr lvl="0" algn="just"/>
            <a:r>
              <a:rPr lang="ru-RU" dirty="0" smtClean="0"/>
              <a:t>не ведется работа по разработке и изданию методических пособий; </a:t>
            </a:r>
          </a:p>
          <a:p>
            <a:pPr lvl="0" algn="just"/>
            <a:r>
              <a:rPr lang="ru-RU" dirty="0" smtClean="0"/>
              <a:t>нет системы методического сопровождения педагогов по реализации инновационных подходов в образовательном процессе школы; </a:t>
            </a:r>
          </a:p>
          <a:p>
            <a:pPr lvl="0" algn="just"/>
            <a:r>
              <a:rPr lang="ru-RU" dirty="0" smtClean="0"/>
              <a:t>не разработано нормативно-методическое сопровождение реализации инновационного подхода; </a:t>
            </a:r>
          </a:p>
          <a:p>
            <a:pPr lvl="0" algn="just"/>
            <a:r>
              <a:rPr lang="ru-RU" dirty="0" smtClean="0"/>
              <a:t>незначительная часть учащихся вовлечена в общественную и социально-проектировочную деятельность.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ru-RU" sz="2400" dirty="0" smtClean="0"/>
              <a:t>  </a:t>
            </a:r>
            <a:r>
              <a:rPr lang="ru-RU" sz="2400" b="1" u="sng" dirty="0" smtClean="0"/>
              <a:t>Проект  решения.</a:t>
            </a:r>
            <a:endParaRPr lang="ru-RU" sz="2400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7200" b="1" dirty="0" smtClean="0"/>
              <a:t> </a:t>
            </a:r>
            <a:r>
              <a:rPr lang="ru-RU" sz="7200" b="1" u="sng" dirty="0" smtClean="0"/>
              <a:t> </a:t>
            </a:r>
            <a:r>
              <a:rPr lang="ru-RU" sz="7200" b="1" dirty="0" smtClean="0"/>
              <a:t>                                    </a:t>
            </a:r>
            <a:r>
              <a:rPr lang="ru-RU" sz="7200" b="1" u="sng" dirty="0" smtClean="0"/>
              <a:t>Руководителям образовательных учреждений</a:t>
            </a:r>
            <a:r>
              <a:rPr lang="ru-RU" sz="7200" dirty="0" smtClean="0"/>
              <a:t>:</a:t>
            </a:r>
          </a:p>
          <a:p>
            <a:pPr lvl="0" algn="just"/>
            <a:r>
              <a:rPr lang="ru-RU" sz="7200" dirty="0" smtClean="0"/>
              <a:t> 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Усилить контроль качества проведения уроков в соответствии с ФГОС;</a:t>
            </a:r>
          </a:p>
          <a:p>
            <a:pPr lvl="0" algn="just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Усилить контроль деятельности педагогических работников по самообразованию (на диагностической основе);</a:t>
            </a:r>
          </a:p>
          <a:p>
            <a:pPr lvl="0" algn="just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Усилить контроль  подготовки к итоговой аттестации обучающихся;</a:t>
            </a:r>
          </a:p>
          <a:p>
            <a:pPr lvl="0" algn="just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Разработать программу повышения качества обучения при переходе из уровня начального общего образования на уровень основного общего образования;</a:t>
            </a:r>
          </a:p>
          <a:p>
            <a:pPr lvl="0" algn="just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Организовать по возможности работу по созданию профильных классов для обеспечения полноты удовлетворенности образовательных запросов;</a:t>
            </a:r>
          </a:p>
          <a:p>
            <a:pPr lvl="0" algn="just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Разработать программу вовлеченности учащихся и педагогов в социально-проектировочную деятельность;</a:t>
            </a:r>
          </a:p>
          <a:p>
            <a:pPr lvl="0" algn="just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Разработать программу применения педагогами современных образовательных технологий  в учебном процессе;</a:t>
            </a:r>
          </a:p>
          <a:p>
            <a:pPr lvl="0" algn="just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Разработать нормативно-методическое сопровождение реализации инновационного подхода в обучении;</a:t>
            </a:r>
          </a:p>
          <a:p>
            <a:pPr lvl="0" algn="just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Разработать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компетентностную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модель учителя;</a:t>
            </a:r>
          </a:p>
          <a:p>
            <a:pPr lvl="0" algn="just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Предоставить  в электронном сканированном виде копии приказов о подтверждении соответствия занимаемой должности педагогических работников (на основании проведенной в образовательном учреждении в 2015-2016 учебном году аттестации педагогов) до 27.05.2016. (адрес электронной почты </a:t>
            </a:r>
            <a:r>
              <a:rPr lang="ru-RU" sz="7200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tayattestac@mail.ru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)</a:t>
            </a:r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5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НОРМАТИВНАЯ БАЗА ПРОВЕДЕНИЯ АТТЕСТАЦИИ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>
              <a:buNone/>
            </a:pPr>
            <a:endParaRPr lang="ru-RU" sz="2000" b="1" cap="all" dirty="0" smtClean="0"/>
          </a:p>
          <a:p>
            <a:pPr>
              <a:buNone/>
            </a:pPr>
            <a:r>
              <a:rPr lang="ru-RU" sz="2400" b="1" cap="all" dirty="0" smtClean="0"/>
              <a:t>1. Приказ Министерства образования и науки РФ от 7 апреля 2014 г. N 276 "Об утверждении Порядка проведения аттестации педагогических работников организаций, осуществляющих образовательную деятельность«;</a:t>
            </a:r>
          </a:p>
          <a:p>
            <a:pPr>
              <a:buNone/>
            </a:pPr>
            <a:r>
              <a:rPr lang="ru-RU" sz="2400" b="1" cap="all" dirty="0" smtClean="0"/>
              <a:t>2. </a:t>
            </a:r>
            <a:r>
              <a:rPr lang="ru-RU" sz="2400" b="1" dirty="0" smtClean="0"/>
              <a:t>Закон №273-ФЗ «Об образовании» от 29.12.2012 года;</a:t>
            </a:r>
          </a:p>
          <a:p>
            <a:pPr>
              <a:buNone/>
            </a:pPr>
            <a:r>
              <a:rPr lang="ru-RU" sz="2400" b="1" dirty="0" smtClean="0"/>
              <a:t>3. Региональное отраслевое соглашение по учреждениям образования Иркутской области от 27 мая 2014 года.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marL="857250" indent="-857250">
              <a:buFont typeface="+mj-lt"/>
              <a:buAutoNum type="romanU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Основные задачи проведения аттестации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txBody>
          <a:bodyPr>
            <a:normAutofit fontScale="25000" lnSpcReduction="20000"/>
          </a:bodyPr>
          <a:lstStyle/>
          <a:p>
            <a:pPr marL="514350" indent="-514350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1.      Стимулирование  целенаправленного,  непрерывного  повышения   уровня</a:t>
            </a:r>
          </a:p>
          <a:p>
            <a:pPr marL="514350" indent="-514350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квалификации педагогических работников,  их  методологической   культуры,</a:t>
            </a:r>
          </a:p>
          <a:p>
            <a:pPr marL="514350" indent="-514350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профессионального и личностного роста;</a:t>
            </a:r>
          </a:p>
          <a:p>
            <a:pPr marL="514350" indent="-514350">
              <a:buNone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2.        Определение  необходимости  повышения  квалификации   педагогических</a:t>
            </a:r>
          </a:p>
          <a:p>
            <a:pPr marL="514350" indent="-514350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работников;</a:t>
            </a:r>
          </a:p>
          <a:p>
            <a:pPr marL="514350" indent="-514350">
              <a:buNone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3.         Повышение эффективности и качества педагогической деятельности;</a:t>
            </a:r>
          </a:p>
          <a:p>
            <a:pPr marL="514350" indent="-514350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 выявление  перспектив  использования  потенциальных     возможностей педагогических работников;</a:t>
            </a:r>
          </a:p>
          <a:p>
            <a:pPr marL="514350" indent="-514350">
              <a:buNone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4.          Учёт  требований   федеральных   государственных     образовательных</a:t>
            </a:r>
          </a:p>
          <a:p>
            <a:pPr marL="514350" indent="-514350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  стандартов к кадровым условиям реализации образовательных  программ   при  формировании кадрового состава организаций;</a:t>
            </a:r>
          </a:p>
          <a:p>
            <a:pPr marL="514350" indent="-514350">
              <a:buNone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5.          Обеспечение дифференциации  размеров  оплаты  труда   педагогических</a:t>
            </a:r>
          </a:p>
          <a:p>
            <a:pPr marL="514350" indent="-514350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 работников с учетом установленной квалификационной категории и объема их педагогической  работы.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8143932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 algn="ctr">
              <a:buAutoNum type="arabicPeriod"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САМООБРАЗОВАНИЕ</a:t>
            </a:r>
          </a:p>
          <a:p>
            <a:pPr marL="342900" indent="-342900" algn="ctr">
              <a:buAutoNum type="arabicPeriod"/>
            </a:pP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AutoNum type="arabicPeriod"/>
            </a:pPr>
            <a:r>
              <a:rPr lang="ru-RU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АКТУАЛЬНЫЙ ПЕДАГОГИЧЕСКИЙ ОПЫТ</a:t>
            </a:r>
          </a:p>
          <a:p>
            <a:pPr marL="342900" indent="-342900" algn="ctr">
              <a:buAutoNum type="arabicPeriod"/>
            </a:pPr>
            <a:endParaRPr lang="ru-RU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AutoNum type="arabicPeriod"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ИННОВАЦИОННАЯ ДЕЯТЕЛЬНОСТЬ</a:t>
            </a:r>
          </a:p>
          <a:p>
            <a:pPr marL="342900" indent="-342900" algn="ctr">
              <a:buAutoNum type="arabicPeriod"/>
            </a:pP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AutoNum type="arabicPeriod"/>
            </a:pPr>
            <a:r>
              <a:rPr lang="ru-RU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ИКТ-КОМПЕТЕНТНОСТЬ</a:t>
            </a:r>
          </a:p>
          <a:p>
            <a:pPr marL="342900" indent="-342900" algn="ctr">
              <a:buAutoNum type="arabicPeriod"/>
            </a:pPr>
            <a:endParaRPr lang="ru-RU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AutoNum type="arabicPeriod"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РЕЗУЛЬТАТЫ ОБУЧЕНИЯ</a:t>
            </a:r>
          </a:p>
          <a:p>
            <a:pPr marL="342900" indent="-342900" algn="ctr">
              <a:buAutoNum type="arabicPeriod"/>
            </a:pP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AutoNum type="arabicPeriod"/>
            </a:pPr>
            <a:r>
              <a:rPr lang="ru-RU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ОБРАЗОВАТЕЛЬНЫЕ ТЕХНОЛОГИИ</a:t>
            </a:r>
          </a:p>
          <a:p>
            <a:pPr marL="342900" indent="-342900" algn="ctr">
              <a:buAutoNum type="arabicPeriod"/>
            </a:pPr>
            <a:endParaRPr lang="ru-RU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AutoNum type="arabicPeriod"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КОНКУРСЫ ПЕДАГОГИЧЕСКОГО МАСТЕРСТВА</a:t>
            </a:r>
          </a:p>
          <a:p>
            <a:pPr marL="342900" indent="-342900" algn="ctr">
              <a:buAutoNum type="arabicPeriod"/>
            </a:pP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AutoNum type="arabicPeriod"/>
            </a:pPr>
            <a:r>
              <a:rPr lang="ru-RU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ПРОГРАММНО-МЕТОДИЧЕСКИЙ МАТЕРИАЛ</a:t>
            </a:r>
          </a:p>
          <a:p>
            <a:pPr marL="342900" indent="-342900" algn="ctr">
              <a:buAutoNum type="arabicPeriod"/>
            </a:pP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AutoNum type="arabicPeriod"/>
            </a:pPr>
            <a:r>
              <a:rPr lang="ru-RU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ПРЕЕМСТВЕННОСТЬ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НАЧАЛЬНОГО ОБЩЕГО ОБРАЗОВАНИЯ И ОСНОВНОГО ОБЩЕГО ОБРАЗОВАНИЯ (ИТОГОВАЯ АТТЕСТАЦИЯ 9 КЛАССОВ)</a:t>
            </a:r>
          </a:p>
          <a:p>
            <a:pPr marL="342900" indent="-342900" algn="ctr">
              <a:buAutoNum type="arabicPeriod"/>
            </a:pP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AutoNum type="arabicPeriod"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ФГОС</a:t>
            </a:r>
            <a:endParaRPr lang="ru-RU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rgbClr val="FFC000"/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ПЕДАГОГИЧЕСКАЯ ЭФФЕКТИВНОСТЬ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2" y="1052735"/>
          <a:ext cx="8219258" cy="5589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3203"/>
                <a:gridCol w="1461211"/>
                <a:gridCol w="1461211"/>
                <a:gridCol w="1461211"/>
                <a:gridCol w="1461211"/>
                <a:gridCol w="1461211"/>
              </a:tblGrid>
              <a:tr h="33054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МОУ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Место в рейтинге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Доля выпускников, получивших аттестат о среднем (полном) образовании, в общей численности выпускников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Отношение результатов единого государственного экзамена по русскому языку и математике в 10 процентах школ с лучшими и в 10 процентах школ с худшими результатами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Доля выпускников 9-ых классов, подтвердивших освоение основных образовательных программ по русскому языку и математике в ходе ГИА (ОГЭ)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Доля педагогических работников, имеющих первую и высшую квалификационные категории</a:t>
                      </a:r>
                    </a:p>
                  </a:txBody>
                  <a:tcPr marL="68580" marR="68580" marT="0" marB="0"/>
                </a:tc>
              </a:tr>
              <a:tr h="5585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город Усть-Илимск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0,91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0,92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0,89</a:t>
                      </a:r>
                    </a:p>
                  </a:txBody>
                  <a:tcPr marL="68580" marR="68580" marT="0" marB="0"/>
                </a:tc>
              </a:tr>
              <a:tr h="5585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Тайшетский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0,59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0,08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0,82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0,65</a:t>
                      </a:r>
                    </a:p>
                  </a:txBody>
                  <a:tcPr marL="68580" marR="68580" marT="0" marB="0"/>
                </a:tc>
              </a:tr>
              <a:tr h="6082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Мамско-Чуйский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42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0,39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0,79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0,02</a:t>
                      </a:r>
                    </a:p>
                  </a:txBody>
                  <a:tcPr marL="68580" marR="68580" marT="0" marB="0"/>
                </a:tc>
              </a:tr>
              <a:tr h="5585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Иркутская область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0,72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0,61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0,82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0,46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B0F0"/>
                </a:solidFill>
              </a:rPr>
              <a:t>АТТЕСТАЦИЯ ПЕДАГОГОВ 2011-2016 ГГ.</a:t>
            </a:r>
            <a:endParaRPr lang="ru-RU" sz="2800" dirty="0">
              <a:solidFill>
                <a:srgbClr val="00B0F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B0F0"/>
                </a:solidFill>
              </a:rPr>
              <a:t>РАСПРЕДЕЛЕНИЕ ПО МОДЕЛЯМ АТТЕСТАЦИИ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ru-RU" sz="3600" b="1" u="sng" dirty="0" smtClean="0"/>
              <a:t/>
            </a:r>
            <a:br>
              <a:rPr lang="ru-RU" sz="3600" b="1" u="sng" dirty="0" smtClean="0"/>
            </a:br>
            <a:r>
              <a:rPr lang="ru-RU" sz="3600" dirty="0" smtClean="0">
                <a:solidFill>
                  <a:srgbClr val="00B0F0"/>
                </a:solidFill>
              </a:rPr>
              <a:t>КАТЕГОРИЙНОСТЬ ПЕДАГОГИЧЕСКИХ РАБОТНИКОВ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ДИНАМИКА КАТЕГОРИЙНОСТИ</a:t>
            </a:r>
            <a:endParaRPr lang="ru-RU" dirty="0">
              <a:solidFill>
                <a:srgbClr val="00B0F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</TotalTime>
  <Words>484</Words>
  <Application>Microsoft Office PowerPoint</Application>
  <PresentationFormat>Экран (4:3)</PresentationFormat>
  <Paragraphs>107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АНАЛИЗ РЕЗУЛЬТАТОВ АТТЕСТАЦИИ ПЕДАГОГИЧЕСКИХ РАБОТНИКОВ В 2015-2016 УЧЕБНОМ ГОДУ</vt:lpstr>
      <vt:lpstr>НОРМАТИВНАЯ БАЗА ПРОВЕДЕНИЯ АТТЕСТАЦИИ</vt:lpstr>
      <vt:lpstr>Основные задачи проведения аттестации </vt:lpstr>
      <vt:lpstr>Слайд 4</vt:lpstr>
      <vt:lpstr>ПЕДАГОГИЧЕСКАЯ ЭФФЕКТИВНОСТЬ</vt:lpstr>
      <vt:lpstr>АТТЕСТАЦИЯ ПЕДАГОГОВ 2011-2016 ГГ.</vt:lpstr>
      <vt:lpstr> РАСПРЕДЕЛЕНИЕ ПО МОДЕЛЯМ АТТЕСТАЦИИ </vt:lpstr>
      <vt:lpstr> КАТЕГОРИЙНОСТЬ ПЕДАГОГИЧЕСКИХ РАБОТНИКОВ </vt:lpstr>
      <vt:lpstr>ДИНАМИКА КАТЕГОРИЙНОСТИ</vt:lpstr>
      <vt:lpstr>ПРОБЛЕМЫ</vt:lpstr>
      <vt:lpstr>ПРОБЛЕМНЫЕ ПОКАЗАТЕЛИ ЭФФЕКТИВНОСТИ ПЕДАГОГИЧЕСКОГО МЕНЕДЖМЕНТА</vt:lpstr>
      <vt:lpstr>  Проект  решения.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РЕЗУЛЬТАТОВ АТТЕСТАЦИИ ПЕДАГОГИЧЕСКИХ РАБОТНИКОВ В 2014-2015 УЧЕБНОМ ГОДУ</dc:title>
  <cp:lastModifiedBy>user</cp:lastModifiedBy>
  <cp:revision>101</cp:revision>
  <dcterms:modified xsi:type="dcterms:W3CDTF">2016-05-25T00:56:59Z</dcterms:modified>
</cp:coreProperties>
</file>