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97" r:id="rId3"/>
    <p:sldId id="298" r:id="rId4"/>
    <p:sldId id="300" r:id="rId5"/>
    <p:sldId id="257" r:id="rId6"/>
    <p:sldId id="324" r:id="rId7"/>
    <p:sldId id="303" r:id="rId8"/>
    <p:sldId id="304" r:id="rId9"/>
    <p:sldId id="32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A8"/>
    <a:srgbClr val="99CCFF"/>
    <a:srgbClr val="7849D7"/>
    <a:srgbClr val="003399"/>
    <a:srgbClr val="669900"/>
    <a:srgbClr val="C9C9FF"/>
    <a:srgbClr val="FFFFFF"/>
    <a:srgbClr val="5326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7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54393-50FA-4D01-B5F8-475F17DEA2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0DB3-4B5B-458D-AA47-D8D730422F2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C50E-B16F-4624-A332-29B2A6ED9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E6ADE-FFCE-406B-A9AF-6FD9C0457C9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E0F981-ADD1-4B2B-8341-58412065B3E8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1CED2C0-DD4D-49CD-9847-F5A0805701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3D0F48-7357-4470-8E7A-06F01D2F29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84AE9-3399-4D62-9C14-D4755AAA83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5D69CB1A-94C1-48AD-A193-82ED30F447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E37FD-E4A1-4E58-8949-AF9586E2BB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DDA275-2339-4087-BA25-1D1D2B4495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1E3754-1AF7-412A-B965-11335B992B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EE864-08EC-4C0C-A309-AD5C5907A9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B0BF0-EBB2-478C-8608-D2BC7C88F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719CB-3074-4A2C-91C5-F4572DC926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59172B-0151-483A-94B9-A4CB2BFDFB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920711-1F16-4593-8FDF-57543A001F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1904F512-E436-4957-BAD2-B10F915024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mss-irk.ru/" TargetMode="External"/><Relationship Id="rId2" Type="http://schemas.openxmlformats.org/officeDocument/2006/relationships/hyperlink" Target="mailto:ogoucpmss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28662" y="2714620"/>
            <a:ext cx="7286676" cy="30003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Профилактика насилия и жестокого обращения с детьми в образовательной среде</a:t>
            </a:r>
            <a:endParaRPr lang="ru-RU" sz="4000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988840"/>
            <a:ext cx="7177236" cy="448816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664013    г.Иркутск, </a:t>
            </a: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ул.П.Красильникова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д.54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«А»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Тел./факс (3952) 47-82-74</a:t>
            </a: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pnn@bk.ru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Сайт: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prc38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b="1" dirty="0" smtClean="0"/>
          </a:p>
          <a:p>
            <a:r>
              <a:rPr lang="ru-RU" sz="2000" b="1" dirty="0" smtClean="0"/>
              <a:t>664022 г.Иркутск</a:t>
            </a:r>
          </a:p>
          <a:p>
            <a:r>
              <a:rPr lang="ru-RU" sz="2000" b="1" dirty="0" smtClean="0"/>
              <a:t>Ул.Пискунова, 42</a:t>
            </a:r>
          </a:p>
          <a:p>
            <a:r>
              <a:rPr lang="ru-RU" sz="2000" b="1" dirty="0" smtClean="0"/>
              <a:t>Тел/факс (3952) 70-00-37, 70-09-40</a:t>
            </a:r>
          </a:p>
          <a:p>
            <a:r>
              <a:rPr lang="en-US" sz="2000" b="1" dirty="0" smtClean="0"/>
              <a:t>E-mail: </a:t>
            </a:r>
            <a:r>
              <a:rPr lang="en-US" sz="2000" b="1" dirty="0" smtClean="0">
                <a:hlinkClick r:id="rId2"/>
              </a:rPr>
              <a:t>ogoucpmss@mail.ru</a:t>
            </a:r>
            <a:endParaRPr lang="en-US" sz="2000" b="1" dirty="0" smtClean="0"/>
          </a:p>
          <a:p>
            <a:r>
              <a:rPr lang="en-US" sz="2000" b="1" dirty="0" smtClean="0">
                <a:hlinkClick r:id="rId3"/>
              </a:rPr>
              <a:t>www.cpmss-irk.ru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fld id="{68BC078D-734E-4BF9-AE05-235AE57BEB72}" type="slidenum">
              <a:rPr lang="ru-RU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rPr>
              <a:pPr algn="ctr">
                <a:defRPr/>
              </a:pPr>
              <a:t>3</a:t>
            </a:fld>
            <a:endParaRPr lang="ru-RU" sz="1200">
              <a:solidFill>
                <a:schemeClr val="bg2">
                  <a:shade val="50000"/>
                  <a:satMod val="200000"/>
                </a:schemeClr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действий специалистов органов и учреждений системы профилактики по выявлению фактов жестокого обращения с несовершеннолетним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2489027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Поводом для вмешательства специалистов, изучения ситуации в семье может быть: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информация от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информация от родителей (законных представителей), других членов семьи;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информация от специалистов;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информация от сверстников и друзей, соседей, иных граждан;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информация от представителей общественных объединений;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результаты медицинского осмотра;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результаты экспертиз;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дополнительная информация, собранная в ходе психологической диагностики, наблюдений за ребенком.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428604"/>
            <a:ext cx="7358114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Особое внимание необходимо уделять выявлению признаков жестокого обращения в отношении: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b="1" i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714348" y="2030807"/>
            <a:ext cx="81438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несовершеннолетних, проживающих в семьях, находящихся в трудной жизненной или кризисной ситуации, состоящих на обслуживании в учреждениях социальной защиты населения, а также в едином банке данных о несовершеннолетних и семьях, находящихся в социально опасном положении;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несовершеннолетних, поступивших с телесными повреждениями в учреждения здравоохранения, или проживающих в семьях, состоящих на медико-социальном сопровождении;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несовершеннолетних, родители которых состоят на учете в органах внутренних дел;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несовершеннолетних, посещающих учреждения образования, имеющих проблемы в обучении и поведении, пропускающих занятия по неуважительным причинам, или несовершеннолетних из неблагополучных семей, состоящих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внутришкольном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2339752" y="4797152"/>
            <a:ext cx="4594448" cy="712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ОМВД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2339752" y="3717032"/>
            <a:ext cx="6480720" cy="9361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опеки и попечительства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2339752" y="2780928"/>
            <a:ext cx="5904656" cy="7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dirty="0" smtClean="0"/>
          </a:p>
          <a:p>
            <a:pPr algn="ctr" eaLnBrk="0" hangingPunct="0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КДНиЗП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gray">
          <a:xfrm>
            <a:off x="2267744" y="1772816"/>
            <a:ext cx="4647406" cy="8862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2400" dirty="0" smtClean="0"/>
          </a:p>
          <a:p>
            <a:pPr algn="ctr" eaLnBrk="0" hangingPunct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прокуратуры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41003" name="Group 43"/>
          <p:cNvGrpSpPr>
            <a:grpSpLocks/>
          </p:cNvGrpSpPr>
          <p:nvPr/>
        </p:nvGrpSpPr>
        <p:grpSpPr bwMode="auto">
          <a:xfrm>
            <a:off x="1475656" y="1988840"/>
            <a:ext cx="792088" cy="74104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1547664" y="2924944"/>
            <a:ext cx="792088" cy="72008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1547664" y="3789040"/>
            <a:ext cx="792088" cy="72008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24" name="Group 64"/>
          <p:cNvGrpSpPr>
            <a:grpSpLocks/>
          </p:cNvGrpSpPr>
          <p:nvPr/>
        </p:nvGrpSpPr>
        <p:grpSpPr bwMode="auto">
          <a:xfrm>
            <a:off x="1547664" y="4725144"/>
            <a:ext cx="792088" cy="792088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2339752" y="2780928"/>
            <a:ext cx="5904656" cy="792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dirty="0" smtClean="0"/>
          </a:p>
          <a:p>
            <a:pPr algn="ctr" eaLnBrk="0" hangingPunct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gray">
          <a:xfrm>
            <a:off x="2267744" y="1772816"/>
            <a:ext cx="4647406" cy="8862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2400" dirty="0" smtClean="0"/>
          </a:p>
          <a:p>
            <a:pPr algn="ctr" eaLnBrk="0" hangingPunct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здравоохранения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475656" y="1988840"/>
            <a:ext cx="792088" cy="74104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547664" y="2924944"/>
            <a:ext cx="792088" cy="72008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42852"/>
            <a:ext cx="7100862" cy="9818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Решения: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5017744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Принять информацию к сведению и использованию в работе.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Неукоснительно выполнять рекомендации, изложенные в письмах УО по профилактике несчастных случаев, жестокого обращения, суицидов и пр.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Оформлять документы в соответствии с предъявляемыми требованиями (на основании письма УО от26.05.2013г. №1226 «Алгоритм расследования несчастных случаев, суицидов, жестокого обращения и других форс-мажорных обстоятельствах с обучающимися (воспитанниками)».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Незамедлительно информировать Управление образования обо всех произошедших случаях с несовершеннолетними.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Своевременно предоставлять материалы расследования.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Держать на контроле работу классных руководителей за организацией работы по профилактике жестокого обращения, детских суицидов, несчастных случаев и других асоциальных явлений.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индивидуальную профилактическую работу с семьями во взаимодействии со всеми субъектами системы профилактики, на постоянной основе оперативно проводить межведомственный обмен информацией, определяя единые цели при работе с конкретными семьями.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57200"/>
            <a:ext cx="5957664" cy="487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46715" cy="4752528"/>
          </a:xfrm>
        </p:spPr>
        <p:txBody>
          <a:bodyPr/>
          <a:lstStyle/>
          <a:p>
            <a:pPr lvl="0">
              <a:buFont typeface="+mj-lt"/>
              <a:buAutoNum type="arabicPeriod" startAt="8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неукоснительное исполнение выполнение требований ст.9 ФЗ от 24.06.1999г. №120-ФЗ «Об основах системы профилактики безнадзорности и правонарушений несовершеннолетних» о незамедлительном информировании всех субъектов профилактики в пределах их компетентности о нарушении прав и законных интересов несовершеннолетних.</a:t>
            </a:r>
          </a:p>
          <a:p>
            <a:pPr lvl="0">
              <a:buFont typeface="+mj-lt"/>
              <a:buAutoNum type="arabicPeriod" startAt="8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выявлении признаков семейного неблагополучия, способных привести к угрозе жизни и здоровья детей, немедленно информировать УО,  правоохранительные органы, отдел опеки, КДН и ЗП.</a:t>
            </a:r>
          </a:p>
          <a:p>
            <a:pPr lvl="0">
              <a:buFont typeface="+mj-lt"/>
              <a:buAutoNum type="arabicPeriod" startAt="8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Отработать на уровне ОО алгоритм действий в случаях выявления фактов жестокого обращения с детьми, несчастных случаев и др., утвердить их приказами по ОО, ознакомить всех педагогов и административных работников с данными приказами, внести соответствующие изменения в должностные инструкции работников в соответствии с требованиями. Отчет об исполнении рекомендаций направить в Управление образования.</a:t>
            </a:r>
          </a:p>
          <a:p>
            <a:pPr>
              <a:buFont typeface="+mj-lt"/>
              <a:buAutoNum type="arabicPeriod" startAt="8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Получить на электронный носитель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флешку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 материалы с семинаров в г.Иркутске у Рожковой Е.Н.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GolubevaNT.CPRN\Мои документы\DOCS\CPNN\Отдел\Руки со свеч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98293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2420888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СВЕЧА НИЧЕГО НЕ ТЕРЯЕТ, 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ОТ НЕЕ 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ЗАЖИГАЮТСЯ ДРУГИЕ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648</TotalTime>
  <Words>567</Words>
  <Application>Microsoft Office PowerPoint</Application>
  <PresentationFormat>Экран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cdb2004204gl</vt:lpstr>
      <vt:lpstr>Слайд 1</vt:lpstr>
      <vt:lpstr>Слайд 2</vt:lpstr>
      <vt:lpstr>Слайд 3</vt:lpstr>
      <vt:lpstr>Особое внимание необходимо уделять выявлению признаков жестокого обращения в отношении: </vt:lpstr>
      <vt:lpstr>Слайд 5</vt:lpstr>
      <vt:lpstr>Слайд 6</vt:lpstr>
      <vt:lpstr>Решения:</vt:lpstr>
      <vt:lpstr>Решения: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PowerPГосударственное бюджетное учреждение  Иркутской областиoint Template</dc:title>
  <dc:creator>GolubevaNT</dc:creator>
  <cp:lastModifiedBy>Пользователь</cp:lastModifiedBy>
  <cp:revision>58</cp:revision>
  <dcterms:created xsi:type="dcterms:W3CDTF">2016-06-01T06:59:46Z</dcterms:created>
  <dcterms:modified xsi:type="dcterms:W3CDTF">2017-02-15T07:04:25Z</dcterms:modified>
</cp:coreProperties>
</file>