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83" r:id="rId7"/>
    <p:sldId id="276" r:id="rId8"/>
    <p:sldId id="275" r:id="rId9"/>
    <p:sldId id="274" r:id="rId10"/>
    <p:sldId id="278" r:id="rId11"/>
    <p:sldId id="284" r:id="rId12"/>
    <p:sldId id="282" r:id="rId13"/>
    <p:sldId id="281" r:id="rId14"/>
    <p:sldId id="268" r:id="rId15"/>
    <p:sldId id="269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обучающихся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5 класс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474</c:v>
                </c:pt>
                <c:pt idx="1">
                  <c:v>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169472"/>
        <c:axId val="62171008"/>
      </c:barChart>
      <c:catAx>
        <c:axId val="62169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ru-RU"/>
          </a:p>
        </c:txPr>
        <c:crossAx val="62171008"/>
        <c:crosses val="autoZero"/>
        <c:auto val="1"/>
        <c:lblAlgn val="ctr"/>
        <c:lblOffset val="100"/>
        <c:noMultiLvlLbl val="0"/>
      </c:catAx>
      <c:valAx>
        <c:axId val="62171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16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299495141758414E-2"/>
          <c:y val="3.4755134281200632E-2"/>
          <c:w val="0.94264924342493228"/>
          <c:h val="0.431363709868020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МКОУ СОШ № 5 г.Тайшета</c:v>
                </c:pt>
                <c:pt idx="1">
                  <c:v>МКОУ Новобирюсинская СОШ</c:v>
                </c:pt>
                <c:pt idx="2">
                  <c:v>МКОУ Шелеховская СОШ</c:v>
                </c:pt>
                <c:pt idx="3">
                  <c:v> МКОУ средняя школа № 1</c:v>
                </c:pt>
                <c:pt idx="4">
                  <c:v>МКОУ Рождественская СОШ</c:v>
                </c:pt>
                <c:pt idx="5">
                  <c:v>МКОУ СОШ № 24р.п. Юрты</c:v>
                </c:pt>
                <c:pt idx="6">
                  <c:v>МКОУ Берёзовская СОШ</c:v>
                </c:pt>
                <c:pt idx="7">
                  <c:v>МКОУ СОШ № 14 г. Тайшета</c:v>
                </c:pt>
                <c:pt idx="8">
                  <c:v>МКОУ Бирюсинская СОШ</c:v>
                </c:pt>
                <c:pt idx="9">
                  <c:v>МКОУ СОШ № 2 г. Тайшета</c:v>
                </c:pt>
                <c:pt idx="10">
                  <c:v>МКОУ Шиткинская СОШ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98.86</c:v>
                </c:pt>
                <c:pt idx="1">
                  <c:v>95.12</c:v>
                </c:pt>
                <c:pt idx="2">
                  <c:v>94.12</c:v>
                </c:pt>
                <c:pt idx="3">
                  <c:v>95</c:v>
                </c:pt>
                <c:pt idx="4">
                  <c:v>33.33</c:v>
                </c:pt>
                <c:pt idx="5">
                  <c:v>92.68</c:v>
                </c:pt>
                <c:pt idx="6">
                  <c:v>85</c:v>
                </c:pt>
                <c:pt idx="7">
                  <c:v>90.48</c:v>
                </c:pt>
                <c:pt idx="8">
                  <c:v>100</c:v>
                </c:pt>
                <c:pt idx="9">
                  <c:v>93.33</c:v>
                </c:pt>
                <c:pt idx="1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79-4677-ADBB-0BDF871DFB9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МКОУ СОШ № 5 г.Тайшета</c:v>
                </c:pt>
                <c:pt idx="1">
                  <c:v>МКОУ Новобирюсинская СОШ</c:v>
                </c:pt>
                <c:pt idx="2">
                  <c:v>МКОУ Шелеховская СОШ</c:v>
                </c:pt>
                <c:pt idx="3">
                  <c:v> МКОУ средняя школа № 1</c:v>
                </c:pt>
                <c:pt idx="4">
                  <c:v>МКОУ Рождественская СОШ</c:v>
                </c:pt>
                <c:pt idx="5">
                  <c:v>МКОУ СОШ № 24р.п. Юрты</c:v>
                </c:pt>
                <c:pt idx="6">
                  <c:v>МКОУ Берёзовская СОШ</c:v>
                </c:pt>
                <c:pt idx="7">
                  <c:v>МКОУ СОШ № 14 г. Тайшета</c:v>
                </c:pt>
                <c:pt idx="8">
                  <c:v>МКОУ Бирюсинская СОШ</c:v>
                </c:pt>
                <c:pt idx="9">
                  <c:v>МКОУ СОШ № 2 г. Тайшета</c:v>
                </c:pt>
                <c:pt idx="10">
                  <c:v>МКОУ Шиткинская СОШ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87.5</c:v>
                </c:pt>
                <c:pt idx="1">
                  <c:v>58.54</c:v>
                </c:pt>
                <c:pt idx="2">
                  <c:v>64.709999999999994</c:v>
                </c:pt>
                <c:pt idx="3">
                  <c:v>65</c:v>
                </c:pt>
                <c:pt idx="4">
                  <c:v>0</c:v>
                </c:pt>
                <c:pt idx="5">
                  <c:v>70.73</c:v>
                </c:pt>
                <c:pt idx="6">
                  <c:v>50</c:v>
                </c:pt>
                <c:pt idx="7">
                  <c:v>71.430000000000007</c:v>
                </c:pt>
                <c:pt idx="8">
                  <c:v>100</c:v>
                </c:pt>
                <c:pt idx="9">
                  <c:v>58.33</c:v>
                </c:pt>
                <c:pt idx="10">
                  <c:v>91.18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279-4677-ADBB-0BDF871DFB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22140416"/>
        <c:axId val="22141952"/>
      </c:barChart>
      <c:catAx>
        <c:axId val="2214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141952"/>
        <c:crosses val="autoZero"/>
        <c:auto val="1"/>
        <c:lblAlgn val="ctr"/>
        <c:lblOffset val="100"/>
        <c:noMultiLvlLbl val="0"/>
      </c:catAx>
      <c:valAx>
        <c:axId val="22141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140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354911353793481"/>
          <c:y val="0"/>
          <c:w val="0.60460317721504064"/>
          <c:h val="6.51046223388743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Тайшетский район</c:v>
                </c:pt>
                <c:pt idx="1">
                  <c:v>РФ</c:v>
                </c:pt>
                <c:pt idx="2">
                  <c:v>Иркутская область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94.3</c:v>
                </c:pt>
                <c:pt idx="1">
                  <c:v>97.8</c:v>
                </c:pt>
                <c:pt idx="2">
                  <c:v>95.6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Тайшетский район</c:v>
                </c:pt>
                <c:pt idx="1">
                  <c:v>РФ</c:v>
                </c:pt>
                <c:pt idx="2">
                  <c:v>Иркутская область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69.41</c:v>
                </c:pt>
                <c:pt idx="1">
                  <c:v>84.7</c:v>
                </c:pt>
                <c:pt idx="2">
                  <c:v>77.8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71648"/>
        <c:axId val="20573184"/>
      </c:barChart>
      <c:catAx>
        <c:axId val="20571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ru-RU"/>
          </a:p>
        </c:txPr>
        <c:crossAx val="20573184"/>
        <c:crosses val="autoZero"/>
        <c:auto val="1"/>
        <c:lblAlgn val="ctr"/>
        <c:lblOffset val="100"/>
        <c:noMultiLvlLbl val="0"/>
      </c:catAx>
      <c:valAx>
        <c:axId val="20573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571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299495141758414E-2"/>
          <c:y val="3.4755134281200632E-2"/>
          <c:w val="0.94264924342493228"/>
          <c:h val="0.431363709868020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МКОУ СОШ № 5 г.Тайшета</c:v>
                </c:pt>
                <c:pt idx="1">
                  <c:v>МКОУ Новобирюсинская СОШ</c:v>
                </c:pt>
                <c:pt idx="2">
                  <c:v>МКОУ Шелеховская СОШ</c:v>
                </c:pt>
                <c:pt idx="3">
                  <c:v>МКОУ средняя школа № 1</c:v>
                </c:pt>
                <c:pt idx="4">
                  <c:v>МКОУ Рождественская СОШ</c:v>
                </c:pt>
                <c:pt idx="5">
                  <c:v>МКОУ СОШ № 24р.п. Юрты</c:v>
                </c:pt>
                <c:pt idx="6">
                  <c:v>МКОУ Берёзовская СОШ</c:v>
                </c:pt>
                <c:pt idx="7">
                  <c:v>МКОУ СОШ № 14 г. Тайшета</c:v>
                </c:pt>
                <c:pt idx="8">
                  <c:v>МКОУ Бирюсинская СОШ</c:v>
                </c:pt>
                <c:pt idx="9">
                  <c:v>МКОУ СОШ № 2 г. Тайшета</c:v>
                </c:pt>
                <c:pt idx="10">
                  <c:v>МКОУ Шиткинская СОШ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95.18</c:v>
                </c:pt>
                <c:pt idx="1">
                  <c:v>77.78</c:v>
                </c:pt>
                <c:pt idx="2">
                  <c:v>100</c:v>
                </c:pt>
                <c:pt idx="3">
                  <c:v>79.66</c:v>
                </c:pt>
                <c:pt idx="4">
                  <c:v>83.33</c:v>
                </c:pt>
                <c:pt idx="5">
                  <c:v>95.83</c:v>
                </c:pt>
                <c:pt idx="6">
                  <c:v>80</c:v>
                </c:pt>
                <c:pt idx="7">
                  <c:v>86.36</c:v>
                </c:pt>
                <c:pt idx="8">
                  <c:v>100</c:v>
                </c:pt>
                <c:pt idx="9">
                  <c:v>91.89</c:v>
                </c:pt>
                <c:pt idx="10">
                  <c:v>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79-4677-ADBB-0BDF871DFB9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МКОУ СОШ № 5 г.Тайшета</c:v>
                </c:pt>
                <c:pt idx="1">
                  <c:v>МКОУ Новобирюсинская СОШ</c:v>
                </c:pt>
                <c:pt idx="2">
                  <c:v>МКОУ Шелеховская СОШ</c:v>
                </c:pt>
                <c:pt idx="3">
                  <c:v>МКОУ средняя школа № 1</c:v>
                </c:pt>
                <c:pt idx="4">
                  <c:v>МКОУ Рождественская СОШ</c:v>
                </c:pt>
                <c:pt idx="5">
                  <c:v>МКОУ СОШ № 24р.п. Юрты</c:v>
                </c:pt>
                <c:pt idx="6">
                  <c:v>МКОУ Берёзовская СОШ</c:v>
                </c:pt>
                <c:pt idx="7">
                  <c:v>МКОУ СОШ № 14 г. Тайшета</c:v>
                </c:pt>
                <c:pt idx="8">
                  <c:v>МКОУ Бирюсинская СОШ</c:v>
                </c:pt>
                <c:pt idx="9">
                  <c:v>МКОУ СОШ № 2 г. Тайшета</c:v>
                </c:pt>
                <c:pt idx="10">
                  <c:v>МКОУ Шиткинская СОШ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72.290000000000006</c:v>
                </c:pt>
                <c:pt idx="1">
                  <c:v>55.56</c:v>
                </c:pt>
                <c:pt idx="2">
                  <c:v>100</c:v>
                </c:pt>
                <c:pt idx="3">
                  <c:v>55.93</c:v>
                </c:pt>
                <c:pt idx="4">
                  <c:v>50</c:v>
                </c:pt>
                <c:pt idx="5">
                  <c:v>70.83</c:v>
                </c:pt>
                <c:pt idx="6">
                  <c:v>70</c:v>
                </c:pt>
                <c:pt idx="7">
                  <c:v>65.91</c:v>
                </c:pt>
                <c:pt idx="8">
                  <c:v>57.14</c:v>
                </c:pt>
                <c:pt idx="9">
                  <c:v>63.51</c:v>
                </c:pt>
                <c:pt idx="10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279-4677-ADBB-0BDF871DFB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20652800"/>
        <c:axId val="20654720"/>
      </c:barChart>
      <c:catAx>
        <c:axId val="2065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0"/>
          <a:lstStyle/>
          <a:p>
            <a:pPr>
              <a:defRPr sz="16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54720"/>
        <c:crosses val="autoZero"/>
        <c:auto val="1"/>
        <c:lblAlgn val="ctr"/>
        <c:lblOffset val="100"/>
        <c:noMultiLvlLbl val="0"/>
      </c:catAx>
      <c:valAx>
        <c:axId val="2065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5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800813798466837"/>
          <c:y val="0"/>
          <c:w val="0.52027760804355072"/>
          <c:h val="6.0158265129881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Тайшетский район</c:v>
                </c:pt>
                <c:pt idx="1">
                  <c:v>РФ</c:v>
                </c:pt>
                <c:pt idx="2">
                  <c:v>Иркутская область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89.07</c:v>
                </c:pt>
                <c:pt idx="1">
                  <c:v>95.2</c:v>
                </c:pt>
                <c:pt idx="2">
                  <c:v>93.1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Тайшетский район</c:v>
                </c:pt>
                <c:pt idx="1">
                  <c:v>РФ</c:v>
                </c:pt>
                <c:pt idx="2">
                  <c:v>Иркутская область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64.8</c:v>
                </c:pt>
                <c:pt idx="1">
                  <c:v>76.599999999999994</c:v>
                </c:pt>
                <c:pt idx="2">
                  <c:v>73.7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082944"/>
        <c:axId val="94084480"/>
      </c:barChart>
      <c:catAx>
        <c:axId val="94082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ru-RU"/>
          </a:p>
        </c:txPr>
        <c:crossAx val="94084480"/>
        <c:crosses val="autoZero"/>
        <c:auto val="1"/>
        <c:lblAlgn val="ctr"/>
        <c:lblOffset val="100"/>
        <c:noMultiLvlLbl val="0"/>
      </c:catAx>
      <c:valAx>
        <c:axId val="94084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082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768752" cy="4176464"/>
          </a:xfrm>
        </p:spPr>
        <p:txBody>
          <a:bodyPr anchor="ctr">
            <a:noAutofit/>
          </a:bodyPr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+mn-lt"/>
              </a:rPr>
              <a:t>ВСЕРОССИЙСКИЕ ПРОВЕРОЧНЫЕ РАБОТЫ </a:t>
            </a:r>
            <a:r>
              <a:rPr lang="ru-RU" sz="4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4800" dirty="0" smtClean="0">
                <a:solidFill>
                  <a:schemeClr val="tx1"/>
                </a:solidFill>
                <a:latin typeface="+mn-lt"/>
              </a:rPr>
            </a:br>
            <a:r>
              <a:rPr lang="ru-RU" sz="4800" dirty="0" smtClean="0">
                <a:solidFill>
                  <a:schemeClr val="tx1"/>
                </a:solidFill>
                <a:latin typeface="+mn-lt"/>
              </a:rPr>
              <a:t>во 2 и 5 классах</a:t>
            </a:r>
            <a:br>
              <a:rPr lang="ru-RU" sz="4800" dirty="0" smtClean="0">
                <a:solidFill>
                  <a:schemeClr val="tx1"/>
                </a:solidFill>
                <a:latin typeface="+mn-lt"/>
              </a:rPr>
            </a:b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(ноябрь </a:t>
            </a:r>
            <a:r>
              <a:rPr lang="ru-RU" sz="3600" dirty="0">
                <a:solidFill>
                  <a:schemeClr val="tx1"/>
                </a:solidFill>
                <a:latin typeface="+mn-lt"/>
              </a:rPr>
              <a:t>2016 г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.)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517232"/>
            <a:ext cx="6820272" cy="936104"/>
          </a:xfrm>
        </p:spPr>
        <p:txBody>
          <a:bodyPr>
            <a:normAutofit fontScale="92500"/>
          </a:bodyPr>
          <a:lstStyle/>
          <a:p>
            <a:pPr algn="r"/>
            <a:r>
              <a:rPr lang="ru-RU" sz="2400" i="1" dirty="0" smtClean="0">
                <a:solidFill>
                  <a:schemeClr val="tx1"/>
                </a:solidFill>
                <a:cs typeface="Times New Roman" pitchFamily="18" charset="0"/>
              </a:rPr>
              <a:t>Методист МКУ ЦРО, Хайретдинова Г.С.</a:t>
            </a:r>
          </a:p>
          <a:p>
            <a:pPr algn="r"/>
            <a:r>
              <a:rPr lang="ru-RU" sz="2400" i="1" dirty="0" smtClean="0">
                <a:solidFill>
                  <a:schemeClr val="tx1"/>
                </a:solidFill>
                <a:cs typeface="Times New Roman" pitchFamily="18" charset="0"/>
              </a:rPr>
              <a:t>16 февраля 2017 г.</a:t>
            </a:r>
            <a:endParaRPr lang="ru-RU" sz="2400" i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10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Успеваемость и качество по ОО</a:t>
            </a:r>
          </a:p>
          <a:p>
            <a:pPr marL="0" indent="0" algn="ctr">
              <a:buNone/>
            </a:pPr>
            <a:endParaRPr lang="ru-RU" b="1" dirty="0" smtClean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32461994"/>
              </p:ext>
            </p:extLst>
          </p:nvPr>
        </p:nvGraphicFramePr>
        <p:xfrm>
          <a:off x="179512" y="836712"/>
          <a:ext cx="864096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530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787208" cy="606928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Успеваемость и </a:t>
            </a:r>
            <a:r>
              <a:rPr lang="ru-RU" b="1" dirty="0" smtClean="0"/>
              <a:t>качество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21384531"/>
              </p:ext>
            </p:extLst>
          </p:nvPr>
        </p:nvGraphicFramePr>
        <p:xfrm>
          <a:off x="683568" y="1397000"/>
          <a:ext cx="7560840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6784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24936" cy="648072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Задания:</a:t>
            </a:r>
            <a:endParaRPr lang="ru-RU" sz="3200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 algn="just">
              <a:buNone/>
            </a:pPr>
            <a:r>
              <a:rPr lang="ru-RU" sz="2800" b="1" dirty="0"/>
              <a:t>Задание </a:t>
            </a:r>
            <a:r>
              <a:rPr lang="ru-RU" sz="2800" b="1" dirty="0" smtClean="0"/>
              <a:t>1К1, 1К2, 1К3 </a:t>
            </a:r>
            <a:r>
              <a:rPr lang="ru-RU" sz="2800" dirty="0" smtClean="0"/>
              <a:t>– </a:t>
            </a:r>
            <a:r>
              <a:rPr lang="ru-RU" sz="2800" dirty="0" smtClean="0"/>
              <a:t>Проверяет </a:t>
            </a:r>
            <a:r>
              <a:rPr lang="ru-RU" sz="2800" dirty="0"/>
              <a:t>традиционное правописное умение обучающихся правильно списывать осложненный пропусками орфограмм и </a:t>
            </a:r>
            <a:r>
              <a:rPr lang="ru-RU" sz="2800" dirty="0" err="1"/>
              <a:t>пунктограмм</a:t>
            </a:r>
            <a:r>
              <a:rPr lang="ru-RU" sz="2800" dirty="0"/>
              <a:t> текст, соблюдая при письме изученные орфографические и пунктуационные правила. Успешное выполнение задания предусматривает сформированный навык чтения (адекватное зрительное восприятие информации, содержащейся в предъявляемом деформированном тексте) как одного из видов речевой деятельности. Наряду с предметными умениями проверяется </a:t>
            </a:r>
            <a:r>
              <a:rPr lang="ru-RU" sz="2800" dirty="0" err="1"/>
              <a:t>сформированность</a:t>
            </a:r>
            <a:r>
              <a:rPr lang="ru-RU" sz="2800" dirty="0"/>
              <a:t> регулятивных универсальных учебных действий (адекватно самостоятельно оценивать правильность выполнения действия и вносить необходимые коррективы – осуществлять самоконтроль)</a:t>
            </a:r>
            <a:endParaRPr lang="ru-RU" sz="2800" dirty="0"/>
          </a:p>
          <a:p>
            <a:pPr marL="0" indent="0" algn="just">
              <a:buNone/>
            </a:pPr>
            <a:r>
              <a:rPr lang="ru-RU" sz="2800" b="1" dirty="0"/>
              <a:t>Задание 2</a:t>
            </a:r>
            <a:r>
              <a:rPr lang="ru-RU" sz="2800" dirty="0"/>
              <a:t> – </a:t>
            </a:r>
            <a:r>
              <a:rPr lang="ru-RU" sz="2800" dirty="0"/>
              <a:t>Проверяет умение классифицировать согласные звуки по мягкости/твердости в результате частичного фонетического анализа (учебно-языковые опознавательные и классификационные умения)</a:t>
            </a:r>
            <a:endParaRPr lang="ru-RU" sz="2800" dirty="0"/>
          </a:p>
          <a:p>
            <a:pPr marL="0" indent="0" algn="just">
              <a:buNone/>
            </a:pPr>
            <a:r>
              <a:rPr lang="ru-RU" sz="2800" b="1" dirty="0"/>
              <a:t>Задание 3</a:t>
            </a:r>
            <a:r>
              <a:rPr lang="ru-RU" sz="2800" dirty="0"/>
              <a:t> – нет</a:t>
            </a:r>
          </a:p>
          <a:p>
            <a:pPr marL="0" indent="0" algn="just">
              <a:buNone/>
            </a:pPr>
            <a:r>
              <a:rPr lang="ru-RU" sz="2800" b="1" dirty="0"/>
              <a:t>Задание 4</a:t>
            </a:r>
            <a:r>
              <a:rPr lang="ru-RU" sz="2800" dirty="0"/>
              <a:t> – </a:t>
            </a:r>
            <a:r>
              <a:rPr lang="ru-RU" sz="2800" dirty="0"/>
              <a:t>Выявляет владение учебно-языковым опознавательным умением обучающихся распознавать изученные части речи в предложении (учебно-языковое опознавательное умение), а также уровень освоения познавательного универсального учебного действия – построения логической цепи рассуждений</a:t>
            </a:r>
            <a:endParaRPr lang="ru-RU" sz="2800" dirty="0"/>
          </a:p>
          <a:p>
            <a:pPr marL="0" indent="0" algn="just">
              <a:buNone/>
            </a:pPr>
            <a:r>
              <a:rPr lang="ru-RU" sz="2800" b="1" dirty="0"/>
              <a:t>Задание 5</a:t>
            </a:r>
            <a:r>
              <a:rPr lang="ru-RU" sz="2800" dirty="0"/>
              <a:t> – </a:t>
            </a:r>
            <a:r>
              <a:rPr lang="ru-RU" sz="2800" dirty="0"/>
              <a:t>Проверяет учебно-языковое опознавательное умение распознавать и графически обозначать главные члены предложения, вместе с тем выявляет уровень познавательного универсального учебного действия, связанного с преобразованием информации о грамматической основе предложения в графическую схему</a:t>
            </a:r>
            <a:endParaRPr lang="ru-RU" sz="2800" dirty="0"/>
          </a:p>
          <a:p>
            <a:pPr marL="0" indent="0" algn="ctr">
              <a:buNone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846776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280920" cy="655272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5000" b="1" dirty="0" smtClean="0"/>
              <a:t> «Западающие</a:t>
            </a:r>
            <a:r>
              <a:rPr lang="ru-RU" sz="5000" b="1" dirty="0"/>
              <a:t>» </a:t>
            </a:r>
            <a:r>
              <a:rPr lang="ru-RU" sz="5000" b="1" dirty="0" smtClean="0"/>
              <a:t>задания (в </a:t>
            </a:r>
            <a:r>
              <a:rPr lang="ru-RU" sz="5000" b="1" dirty="0"/>
              <a:t>среднем по </a:t>
            </a:r>
            <a:r>
              <a:rPr lang="ru-RU" sz="5000" b="1" dirty="0" smtClean="0"/>
              <a:t>району): </a:t>
            </a:r>
            <a:endParaRPr lang="ru-RU" sz="5000" b="1" dirty="0"/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4000" b="1" dirty="0" smtClean="0"/>
              <a:t>1. Задание </a:t>
            </a:r>
            <a:r>
              <a:rPr lang="ru-RU" sz="4000" b="1" dirty="0"/>
              <a:t>1К2 </a:t>
            </a:r>
            <a:r>
              <a:rPr lang="ru-RU" sz="4000" dirty="0"/>
              <a:t>(Проверяет традиционное правописное умение обучающихся правильно списывать осложненный пропусками орфограмм и </a:t>
            </a:r>
            <a:r>
              <a:rPr lang="ru-RU" sz="4000" dirty="0" err="1"/>
              <a:t>пунктограмм</a:t>
            </a:r>
            <a:r>
              <a:rPr lang="ru-RU" sz="4000" dirty="0"/>
              <a:t> текст, соблюдая при письме изученные орфографические и пунктуационные правила. Успешное выполнение задания предусматривает сформированный навык чтения (адекватное зрительное восприятие информации, содержащейся в предъявляемом деформированном тексте) как одного из видов речевой деятельности. Наряду с предметными умениями проверяется </a:t>
            </a:r>
            <a:r>
              <a:rPr lang="ru-RU" sz="4000" dirty="0" err="1"/>
              <a:t>сформированность</a:t>
            </a:r>
            <a:r>
              <a:rPr lang="ru-RU" sz="4000" dirty="0"/>
              <a:t> регулятивных универсальных учебных действий (адекватно самостоятельно оценивать правильность выполнения действия и вносить необходимые коррективы – осуществлять самоконтроль)) – </a:t>
            </a:r>
            <a:r>
              <a:rPr lang="ru-RU" sz="4000" b="1" dirty="0"/>
              <a:t>46%</a:t>
            </a:r>
            <a:r>
              <a:rPr lang="ru-RU" sz="4000" dirty="0"/>
              <a:t>;</a:t>
            </a:r>
          </a:p>
          <a:p>
            <a:pPr marL="0" indent="0" algn="just">
              <a:buNone/>
            </a:pPr>
            <a:r>
              <a:rPr lang="ru-RU" sz="4000" b="1" dirty="0" smtClean="0"/>
              <a:t>2. Задание </a:t>
            </a:r>
            <a:r>
              <a:rPr lang="ru-RU" sz="4000" b="1" dirty="0"/>
              <a:t>2 </a:t>
            </a:r>
            <a:r>
              <a:rPr lang="ru-RU" sz="4000" dirty="0"/>
              <a:t>(Проверяет умение классифицировать согласные звуки по мягкости/твердости в результате частичного фонетического анализа (учебно-языковые опознавательные и классификационные умения)) – </a:t>
            </a:r>
            <a:r>
              <a:rPr lang="ru-RU" sz="4000" b="1" dirty="0"/>
              <a:t>62</a:t>
            </a:r>
            <a:r>
              <a:rPr lang="ru-RU" sz="4000" b="1" dirty="0" smtClean="0"/>
              <a:t>%</a:t>
            </a:r>
            <a:r>
              <a:rPr lang="ru-RU" sz="4000" dirty="0" smtClean="0"/>
              <a:t>;</a:t>
            </a:r>
          </a:p>
          <a:p>
            <a:pPr marL="0" indent="0" algn="just">
              <a:buNone/>
            </a:pPr>
            <a:r>
              <a:rPr lang="ru-RU" sz="4000" b="1" dirty="0" smtClean="0"/>
              <a:t>3. З</a:t>
            </a:r>
            <a:r>
              <a:rPr lang="ru-RU" sz="4000" b="1" dirty="0" smtClean="0"/>
              <a:t>адание </a:t>
            </a:r>
            <a:r>
              <a:rPr lang="ru-RU" sz="4000" b="1" dirty="0"/>
              <a:t>4 </a:t>
            </a:r>
            <a:r>
              <a:rPr lang="ru-RU" sz="4000" dirty="0"/>
              <a:t>(Выявляет владение учебно-языковым опознавательным умением обучающихся распознавать изученные части речи в предложении (учебно-языковое опознавательное умение), а также уровень освоения познавательного универсального учебного действия – построения логической цепи рассуждений) – </a:t>
            </a:r>
            <a:r>
              <a:rPr lang="ru-RU" sz="4000" b="1" dirty="0"/>
              <a:t>65%</a:t>
            </a:r>
            <a:r>
              <a:rPr lang="ru-RU" sz="4000" dirty="0"/>
              <a:t>;</a:t>
            </a:r>
          </a:p>
          <a:p>
            <a:pPr marL="0" indent="0" algn="just">
              <a:buNone/>
            </a:pPr>
            <a:r>
              <a:rPr lang="ru-RU" sz="4000" b="1" dirty="0" smtClean="0"/>
              <a:t>4. </a:t>
            </a:r>
            <a:r>
              <a:rPr lang="ru-RU" sz="4000" b="1" dirty="0"/>
              <a:t>З</a:t>
            </a:r>
            <a:r>
              <a:rPr lang="ru-RU" sz="4000" b="1" dirty="0" smtClean="0"/>
              <a:t>адание </a:t>
            </a:r>
            <a:r>
              <a:rPr lang="ru-RU" sz="4000" b="1" dirty="0"/>
              <a:t>1К1 </a:t>
            </a:r>
            <a:r>
              <a:rPr lang="ru-RU" sz="4000" dirty="0"/>
              <a:t>(Проверяет традиционное правописное умение обучающихся правильно списывать осложненный пропусками орфограмм и </a:t>
            </a:r>
            <a:r>
              <a:rPr lang="ru-RU" sz="4000" dirty="0" err="1"/>
              <a:t>пунктограмм</a:t>
            </a:r>
            <a:r>
              <a:rPr lang="ru-RU" sz="4000" dirty="0"/>
              <a:t> текст, соблюдая при письме изученные орфографические и пунктуационные правила. Успешное выполнение задания предусматривает сформированный навык чтения (адекватное зрительное восприятие информации, содержащейся в предъявляемом деформированном тексте) как одного из видов речевой деятельности. Наряду с предметными умениями проверяется </a:t>
            </a:r>
            <a:r>
              <a:rPr lang="ru-RU" sz="4000" dirty="0" err="1"/>
              <a:t>сформированность</a:t>
            </a:r>
            <a:r>
              <a:rPr lang="ru-RU" sz="4000" dirty="0"/>
              <a:t> регулятивных универсальных учебных действий (адекватно самостоятельно оценивать правильность выполнения действия и вносить необходимые коррективы – осуществлять самоконтроль)) – </a:t>
            </a:r>
            <a:r>
              <a:rPr lang="ru-RU" sz="4000" b="1" dirty="0"/>
              <a:t>66%</a:t>
            </a:r>
            <a:r>
              <a:rPr lang="ru-RU" sz="4000" dirty="0"/>
              <a:t>.</a:t>
            </a:r>
            <a:endParaRPr lang="ru-RU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53324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208912" cy="4824536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ru-RU" sz="4400" b="1" dirty="0" smtClean="0"/>
              <a:t>Почта:</a:t>
            </a:r>
            <a:r>
              <a:rPr lang="ru-RU" sz="4400" dirty="0" smtClean="0"/>
              <a:t>  </a:t>
            </a:r>
            <a:r>
              <a:rPr lang="ru-RU" sz="5800" dirty="0"/>
              <a:t>mku.cro_taishet@mail.ru</a:t>
            </a:r>
            <a:r>
              <a:rPr lang="ru-RU" sz="4400" dirty="0"/>
              <a:t> </a:t>
            </a: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(с </a:t>
            </a:r>
            <a:r>
              <a:rPr lang="ru-RU" sz="4400" dirty="0"/>
              <a:t>темой </a:t>
            </a:r>
            <a:r>
              <a:rPr lang="ru-RU" sz="4400" dirty="0" smtClean="0"/>
              <a:t>«ВПР») </a:t>
            </a:r>
          </a:p>
          <a:p>
            <a:pPr marL="0" indent="0" algn="ctr">
              <a:buNone/>
            </a:pPr>
            <a:r>
              <a:rPr lang="ru-RU" sz="4400" b="1" dirty="0" smtClean="0"/>
              <a:t>Телефон:</a:t>
            </a:r>
            <a:r>
              <a:rPr lang="ru-RU" sz="4400" dirty="0" smtClean="0"/>
              <a:t> </a:t>
            </a:r>
          </a:p>
          <a:p>
            <a:pPr marL="0" indent="0" algn="ctr">
              <a:buNone/>
            </a:pPr>
            <a:r>
              <a:rPr lang="ru-RU" sz="4400" dirty="0" smtClean="0"/>
              <a:t>(</a:t>
            </a:r>
            <a:r>
              <a:rPr lang="ru-RU" sz="4400" dirty="0"/>
              <a:t>раб.) </a:t>
            </a:r>
            <a:r>
              <a:rPr lang="ru-RU" sz="4400" dirty="0" smtClean="0"/>
              <a:t>2-06-88, </a:t>
            </a:r>
          </a:p>
          <a:p>
            <a:pPr marL="0" indent="0" algn="ctr">
              <a:buNone/>
            </a:pPr>
            <a:r>
              <a:rPr lang="ru-RU" sz="4400" dirty="0" smtClean="0"/>
              <a:t>(</a:t>
            </a:r>
            <a:r>
              <a:rPr lang="ru-RU" sz="4400" dirty="0"/>
              <a:t>сот.) 8-950-139-52-52</a:t>
            </a:r>
          </a:p>
        </p:txBody>
      </p:sp>
    </p:spTree>
    <p:extLst>
      <p:ext uri="{BB962C8B-B14F-4D97-AF65-F5344CB8AC3E}">
        <p14:creationId xmlns:p14="http://schemas.microsoft.com/office/powerpoint/2010/main" val="379859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424936" cy="6624736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800" b="1" dirty="0" smtClean="0"/>
              <a:t>Решение:</a:t>
            </a:r>
          </a:p>
          <a:p>
            <a:pPr marL="266700" lvl="0" indent="-266700" algn="just">
              <a:buNone/>
            </a:pPr>
            <a:r>
              <a:rPr lang="ru-RU" dirty="0" smtClean="0"/>
              <a:t>1. Принять </a:t>
            </a:r>
            <a:r>
              <a:rPr lang="ru-RU" dirty="0"/>
              <a:t>информацию к сведению и использовать в </a:t>
            </a:r>
            <a:r>
              <a:rPr lang="ru-RU" dirty="0" smtClean="0"/>
              <a:t>работе - </a:t>
            </a:r>
            <a:r>
              <a:rPr lang="ru-RU" b="1" dirty="0" smtClean="0"/>
              <a:t>руководителям ОО.</a:t>
            </a:r>
            <a:endParaRPr lang="ru-RU" dirty="0" smtClean="0"/>
          </a:p>
          <a:p>
            <a:pPr marL="0" lvl="0" indent="0" algn="just">
              <a:buNone/>
            </a:pPr>
            <a:r>
              <a:rPr lang="ru-RU" dirty="0" smtClean="0"/>
              <a:t>2. Администрации образовательных организаций усилить контроль за отработкой навыков заполнения бланков ответов с целью дальнейшего недопущения ошибок в ходе проведения мониторинговых исследований - </a:t>
            </a:r>
            <a:r>
              <a:rPr lang="ru-RU" b="1" dirty="0"/>
              <a:t>руководителям </a:t>
            </a:r>
            <a:r>
              <a:rPr lang="ru-RU" b="1" dirty="0" smtClean="0"/>
              <a:t>ОО – постоянно.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3. Проанализировать </a:t>
            </a:r>
            <a:r>
              <a:rPr lang="ru-RU" dirty="0"/>
              <a:t>результаты мониторингового исследования обучающихся 2-х и 5-х классов по русскому языку на совещании при завуче, директоре, педагогическом совете, школьном методическом объединении учителей начальных классов, русского языка родительском </a:t>
            </a:r>
            <a:r>
              <a:rPr lang="ru-RU" dirty="0" smtClean="0"/>
              <a:t>собрании - </a:t>
            </a:r>
            <a:r>
              <a:rPr lang="ru-RU" b="1" dirty="0" smtClean="0"/>
              <a:t>руководителям </a:t>
            </a:r>
            <a:r>
              <a:rPr lang="ru-RU" b="1" dirty="0"/>
              <a:t>ОО, учителя начальных </a:t>
            </a:r>
            <a:r>
              <a:rPr lang="ru-RU" b="1" dirty="0" smtClean="0"/>
              <a:t>классов - </a:t>
            </a:r>
            <a:r>
              <a:rPr lang="ru-RU" b="1" dirty="0"/>
              <a:t>до 01.03.2017 г</a:t>
            </a:r>
            <a:r>
              <a:rPr lang="ru-RU" b="1" dirty="0" smtClean="0"/>
              <a:t>. 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4. Учителям </a:t>
            </a:r>
            <a:r>
              <a:rPr lang="ru-RU" dirty="0"/>
              <a:t>начальных классов, русского языка разработать план мероприятий по ликвидации пробелов в знаниях обучающихся с учётом результатов мониторингового исследования. По результатам мониторинга внести коррективы в рабочие программы, применять тестирование на уроках, учить учащихся заполнять бланки </a:t>
            </a:r>
            <a:r>
              <a:rPr lang="ru-RU" dirty="0" smtClean="0"/>
              <a:t>ответов - </a:t>
            </a:r>
            <a:r>
              <a:rPr lang="ru-RU" b="1" dirty="0"/>
              <a:t>руководителям ОО, учителя начальных классов - до 01.03.2017 г. 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5. Включить </a:t>
            </a:r>
            <a:r>
              <a:rPr lang="ru-RU" dirty="0"/>
              <a:t>в план </a:t>
            </a:r>
            <a:r>
              <a:rPr lang="ru-RU" dirty="0" err="1"/>
              <a:t>внутришкольного</a:t>
            </a:r>
            <a:r>
              <a:rPr lang="ru-RU" dirty="0"/>
              <a:t> контроля на 2016 - 2017 учебный год контроль за состоянием преподавания русского </a:t>
            </a:r>
            <a:r>
              <a:rPr lang="ru-RU" dirty="0" smtClean="0"/>
              <a:t>языка - </a:t>
            </a:r>
            <a:r>
              <a:rPr lang="ru-RU" b="1" dirty="0"/>
              <a:t>руководителям </a:t>
            </a:r>
            <a:r>
              <a:rPr lang="ru-RU" b="1" dirty="0" smtClean="0"/>
              <a:t>ОО - </a:t>
            </a:r>
            <a:r>
              <a:rPr lang="ru-RU" b="1" dirty="0"/>
              <a:t>до 01.03.2017 г. </a:t>
            </a:r>
          </a:p>
        </p:txBody>
      </p:sp>
    </p:spTree>
    <p:extLst>
      <p:ext uri="{BB962C8B-B14F-4D97-AF65-F5344CB8AC3E}">
        <p14:creationId xmlns:p14="http://schemas.microsoft.com/office/powerpoint/2010/main" val="167354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1412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Список </a:t>
            </a:r>
            <a:r>
              <a:rPr lang="ru-RU" b="1" dirty="0"/>
              <a:t>образовательных организаций, </a:t>
            </a:r>
            <a:r>
              <a:rPr lang="ru-RU" b="1" dirty="0" smtClean="0"/>
              <a:t>участвующих </a:t>
            </a:r>
            <a:r>
              <a:rPr lang="ru-RU" b="1" dirty="0"/>
              <a:t>в проведении мониторинга качества подготовки обучающихся в форме ВПР во 2 и 5 </a:t>
            </a:r>
            <a:r>
              <a:rPr lang="ru-RU" b="1" dirty="0" smtClean="0"/>
              <a:t>классах (11 ОО):</a:t>
            </a:r>
          </a:p>
          <a:p>
            <a:pPr marL="0" indent="0" algn="ctr">
              <a:buNone/>
            </a:pPr>
            <a:endParaRPr lang="ru-RU" sz="800" dirty="0" smtClean="0"/>
          </a:p>
          <a:p>
            <a:pPr marL="0" indent="0" algn="ctr">
              <a:buNone/>
            </a:pPr>
            <a:r>
              <a:rPr lang="ru-RU" dirty="0" smtClean="0"/>
              <a:t>1. МКОУ </a:t>
            </a:r>
            <a:r>
              <a:rPr lang="ru-RU" dirty="0"/>
              <a:t>СОШ № 5 г. Тайшета,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2. МКОУ </a:t>
            </a:r>
            <a:r>
              <a:rPr lang="ru-RU" dirty="0" err="1"/>
              <a:t>Новобирюсинская</a:t>
            </a:r>
            <a:r>
              <a:rPr lang="ru-RU" dirty="0"/>
              <a:t> СОШ,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3. МКОУ </a:t>
            </a:r>
            <a:r>
              <a:rPr lang="ru-RU" dirty="0" err="1"/>
              <a:t>Шелеховская</a:t>
            </a:r>
            <a:r>
              <a:rPr lang="ru-RU" dirty="0"/>
              <a:t> СОШ,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4. МКОУ </a:t>
            </a:r>
            <a:r>
              <a:rPr lang="ru-RU" dirty="0"/>
              <a:t>СОШ № 1 г. Тайшета,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5. МКОУ </a:t>
            </a:r>
            <a:r>
              <a:rPr lang="ru-RU" dirty="0"/>
              <a:t>Рождественская СОШ</a:t>
            </a:r>
            <a:r>
              <a:rPr lang="ru-RU" dirty="0" smtClean="0"/>
              <a:t>,</a:t>
            </a:r>
          </a:p>
          <a:p>
            <a:pPr marL="0" indent="0" algn="ctr">
              <a:buNone/>
            </a:pPr>
            <a:r>
              <a:rPr lang="ru-RU" dirty="0" smtClean="0"/>
              <a:t>6. МКОУ </a:t>
            </a:r>
            <a:r>
              <a:rPr lang="ru-RU" dirty="0"/>
              <a:t>СОШ № 24 р.п. Юрты,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7. МКОУ </a:t>
            </a:r>
            <a:r>
              <a:rPr lang="ru-RU" dirty="0"/>
              <a:t>Березовская СОШ,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8. МКОУ </a:t>
            </a:r>
            <a:r>
              <a:rPr lang="ru-RU" dirty="0"/>
              <a:t>СОШ № 14 г. Тайшета,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9. МКОУ </a:t>
            </a:r>
            <a:r>
              <a:rPr lang="ru-RU" dirty="0" err="1"/>
              <a:t>Бирюсинская</a:t>
            </a:r>
            <a:r>
              <a:rPr lang="ru-RU" dirty="0"/>
              <a:t> СОШ,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10. МКОУ </a:t>
            </a:r>
            <a:r>
              <a:rPr lang="ru-RU" dirty="0"/>
              <a:t>СОШ № 2 г. Тайшета,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11. МКОУ </a:t>
            </a:r>
            <a:r>
              <a:rPr lang="ru-RU" dirty="0" err="1"/>
              <a:t>Шиткинская</a:t>
            </a:r>
            <a:r>
              <a:rPr lang="ru-RU" dirty="0"/>
              <a:t> СОШ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85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332656"/>
            <a:ext cx="7097216" cy="6141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/>
              <a:t>Приняли </a:t>
            </a:r>
            <a:r>
              <a:rPr lang="ru-RU" sz="4800" b="1" dirty="0" smtClean="0"/>
              <a:t>участие </a:t>
            </a:r>
            <a:r>
              <a:rPr lang="ru-RU" sz="4800" b="1" dirty="0"/>
              <a:t>по русскому </a:t>
            </a:r>
            <a:r>
              <a:rPr lang="ru-RU" sz="4800" b="1" dirty="0" smtClean="0"/>
              <a:t>языку: 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3200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00289524"/>
              </p:ext>
            </p:extLst>
          </p:nvPr>
        </p:nvGraphicFramePr>
        <p:xfrm>
          <a:off x="755576" y="2060848"/>
          <a:ext cx="734481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3204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b="1" dirty="0" smtClean="0"/>
          </a:p>
          <a:p>
            <a:pPr marL="0" indent="0" algn="ctr">
              <a:buNone/>
            </a:pPr>
            <a:r>
              <a:rPr lang="ru-RU" sz="7200" b="1" dirty="0" smtClean="0"/>
              <a:t>Русский </a:t>
            </a:r>
            <a:r>
              <a:rPr lang="ru-RU" sz="7200" b="1" dirty="0"/>
              <a:t>язык 2 </a:t>
            </a:r>
            <a:r>
              <a:rPr lang="ru-RU" sz="7200" b="1" dirty="0" smtClean="0"/>
              <a:t>класс</a:t>
            </a:r>
          </a:p>
          <a:p>
            <a:pPr marL="0" indent="0" algn="ctr">
              <a:buNone/>
            </a:pPr>
            <a:r>
              <a:rPr lang="ru-RU" sz="7200" b="1" dirty="0" smtClean="0"/>
              <a:t>09.11.2016 г.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94965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Успеваемость и качество по ОО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15281923"/>
              </p:ext>
            </p:extLst>
          </p:nvPr>
        </p:nvGraphicFramePr>
        <p:xfrm>
          <a:off x="107504" y="836712"/>
          <a:ext cx="8568951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5045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787208" cy="606928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Успеваемость и </a:t>
            </a:r>
            <a:r>
              <a:rPr lang="ru-RU" b="1" dirty="0" smtClean="0"/>
              <a:t>качество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47661385"/>
              </p:ext>
            </p:extLst>
          </p:nvPr>
        </p:nvGraphicFramePr>
        <p:xfrm>
          <a:off x="683568" y="1397000"/>
          <a:ext cx="7560840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0270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6632"/>
            <a:ext cx="8424936" cy="662473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Задания:</a:t>
            </a:r>
            <a:endParaRPr lang="ru-RU" sz="3200" b="1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 algn="just">
              <a:buNone/>
            </a:pPr>
            <a:r>
              <a:rPr lang="ru-RU" sz="2600" b="1" dirty="0"/>
              <a:t>Задание </a:t>
            </a:r>
            <a:r>
              <a:rPr lang="ru-RU" sz="2600" b="1" dirty="0" smtClean="0"/>
              <a:t>1К1, 1К2, 1К3</a:t>
            </a:r>
            <a:r>
              <a:rPr lang="ru-RU" sz="2600" dirty="0" smtClean="0"/>
              <a:t> – </a:t>
            </a:r>
            <a:r>
              <a:rPr lang="ru-RU" sz="2600" dirty="0" smtClean="0"/>
              <a:t>Проверяет </a:t>
            </a:r>
            <a:r>
              <a:rPr lang="ru-RU" sz="2600" dirty="0"/>
              <a:t>умение обучающихся безошибочно (без пропусков и искажений букв) и аккуратно списывать предложения неосложненного текста. Успешное выполнение задания опирается на навык чтения (адекватное зрительное восприятие информации, содержащейся в предъявляемом тексте) как одного из видов речевой деятельности. Наряду с предметным умением проверяется </a:t>
            </a:r>
            <a:r>
              <a:rPr lang="ru-RU" sz="2600" dirty="0" err="1"/>
              <a:t>сформированность</a:t>
            </a:r>
            <a:r>
              <a:rPr lang="ru-RU" sz="2600" dirty="0"/>
              <a:t> регулятивных универсальных учебных действий (адекватно самостоятельно оценивать правильность выполнения действия и вносить необходимые коррективы – осуществлять самоконтроль)</a:t>
            </a:r>
            <a:endParaRPr lang="ru-RU" sz="2600" dirty="0"/>
          </a:p>
          <a:p>
            <a:pPr marL="0" indent="0" algn="just">
              <a:buNone/>
            </a:pPr>
            <a:r>
              <a:rPr lang="ru-RU" sz="2600" b="1" dirty="0"/>
              <a:t>Задание 2</a:t>
            </a:r>
            <a:r>
              <a:rPr lang="ru-RU" sz="2600" dirty="0"/>
              <a:t> – </a:t>
            </a:r>
            <a:r>
              <a:rPr lang="ru-RU" sz="2600" dirty="0"/>
              <a:t>Предполагает знание букв русского алфавита и их последовательности, проверяет умение обучающихся пользоваться алфавитом для упорядочивания слов, проверяет владение познавательным универсальным учебным действием – использование алфавита для поиска нужной информации в словаре</a:t>
            </a:r>
            <a:endParaRPr lang="ru-RU" sz="2600" dirty="0"/>
          </a:p>
          <a:p>
            <a:pPr marL="0" indent="0" algn="just">
              <a:buNone/>
            </a:pPr>
            <a:r>
              <a:rPr lang="ru-RU" sz="2600" b="1" dirty="0"/>
              <a:t>Задание 3</a:t>
            </a:r>
            <a:r>
              <a:rPr lang="ru-RU" sz="2600" dirty="0"/>
              <a:t> – </a:t>
            </a:r>
            <a:r>
              <a:rPr lang="ru-RU" sz="2600" dirty="0"/>
              <a:t>Проверяет умение опознавать согласные звуки по глухости/звонкости в слове (учебно-языковое опознавательное умение</a:t>
            </a:r>
            <a:r>
              <a:rPr lang="ru-RU" sz="2600" dirty="0" smtClean="0"/>
              <a:t>)</a:t>
            </a:r>
          </a:p>
          <a:p>
            <a:pPr marL="0" indent="0" algn="just">
              <a:buNone/>
            </a:pPr>
            <a:r>
              <a:rPr lang="ru-RU" sz="2600" b="1" dirty="0" smtClean="0"/>
              <a:t>Задание </a:t>
            </a:r>
            <a:r>
              <a:rPr lang="ru-RU" sz="2600" b="1" dirty="0"/>
              <a:t>4</a:t>
            </a:r>
            <a:r>
              <a:rPr lang="ru-RU" sz="2600" dirty="0"/>
              <a:t> – </a:t>
            </a:r>
            <a:r>
              <a:rPr lang="ru-RU" sz="2600" dirty="0"/>
              <a:t>Проверяет умение опознавать согласные звуки по мягкости/твердости в слове (учебно-языковое опознавательное умение)</a:t>
            </a:r>
            <a:r>
              <a:rPr lang="ru-RU" sz="2600" dirty="0" smtClean="0"/>
              <a:t> </a:t>
            </a:r>
          </a:p>
          <a:p>
            <a:pPr marL="0" indent="0" algn="just">
              <a:buNone/>
            </a:pPr>
            <a:r>
              <a:rPr lang="ru-RU" sz="2600" b="1" dirty="0" smtClean="0"/>
              <a:t>Задание 5</a:t>
            </a:r>
            <a:r>
              <a:rPr lang="ru-RU" sz="2600" dirty="0" smtClean="0"/>
              <a:t> – </a:t>
            </a:r>
            <a:r>
              <a:rPr lang="ru-RU" sz="2600" dirty="0"/>
              <a:t>Предполагает анализ слоговой структуры слова, владение учебным языковым умением делить слова на слоги; выявляет владение познавательным универсальным учебным действием – построением логической цепи рассуждений</a:t>
            </a:r>
            <a:endParaRPr lang="ru-RU" sz="2600" dirty="0" smtClean="0"/>
          </a:p>
          <a:p>
            <a:pPr marL="0" indent="0" algn="just">
              <a:buNone/>
            </a:pPr>
            <a:r>
              <a:rPr lang="ru-RU" sz="2600" b="1" dirty="0" smtClean="0"/>
              <a:t>Задание </a:t>
            </a:r>
            <a:r>
              <a:rPr lang="ru-RU" sz="2600" b="1" dirty="0"/>
              <a:t>6 </a:t>
            </a:r>
            <a:r>
              <a:rPr lang="ru-RU" sz="2600" dirty="0"/>
              <a:t>– </a:t>
            </a:r>
            <a:r>
              <a:rPr lang="ru-RU" sz="2600" dirty="0"/>
              <a:t>Проверяет правописное умение обучающихся распознавать место переноса слова (опознавательное умение), а также владение познавательным универсальным учебным действием – построением логической цепи </a:t>
            </a:r>
            <a:r>
              <a:rPr lang="ru-RU" sz="2600" dirty="0" smtClean="0"/>
              <a:t>рассуждений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pPr marL="0" indent="0" algn="just">
              <a:buNone/>
            </a:pPr>
            <a:r>
              <a:rPr lang="ru-RU" sz="2600" b="1" dirty="0" smtClean="0"/>
              <a:t>Задание </a:t>
            </a:r>
            <a:r>
              <a:rPr lang="ru-RU" sz="2600" b="1" dirty="0"/>
              <a:t>7</a:t>
            </a:r>
            <a:r>
              <a:rPr lang="ru-RU" sz="2600" dirty="0"/>
              <a:t> – </a:t>
            </a:r>
            <a:r>
              <a:rPr lang="ru-RU" sz="2600" dirty="0"/>
              <a:t>Проверяет учебно-языковое синтаксическое умение составлять предложение из слов, устанавливая между ними связь по вопросам, а также правописное умение употреблять прописную букву в начале предложения и ставить пунктуационный знак в конце предложения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15916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280920" cy="64087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400" b="1" dirty="0" smtClean="0"/>
              <a:t>«Западающие</a:t>
            </a:r>
            <a:r>
              <a:rPr lang="ru-RU" sz="3400" b="1" dirty="0"/>
              <a:t>» </a:t>
            </a:r>
            <a:r>
              <a:rPr lang="ru-RU" sz="3400" b="1" dirty="0" smtClean="0"/>
              <a:t>задания (в </a:t>
            </a:r>
            <a:r>
              <a:rPr lang="ru-RU" sz="3400" b="1" dirty="0"/>
              <a:t>среднем по </a:t>
            </a:r>
            <a:r>
              <a:rPr lang="ru-RU" sz="3400" b="1" dirty="0" smtClean="0"/>
              <a:t>району):</a:t>
            </a:r>
            <a:endParaRPr lang="ru-RU" sz="3400" b="1" dirty="0" smtClean="0"/>
          </a:p>
          <a:p>
            <a:pPr algn="just"/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1. Задание </a:t>
            </a:r>
            <a:r>
              <a:rPr lang="ru-RU" b="1" dirty="0"/>
              <a:t>7 </a:t>
            </a:r>
            <a:r>
              <a:rPr lang="ru-RU" dirty="0"/>
              <a:t>(Проверяет учебно-языковое синтаксическое умение составлять предложение из слов, устанавливая между ними связь по вопросам, а также правописное умение употреблять прописную букву в начале предложения и ставить пунктуационный знак в конце предложения) – </a:t>
            </a:r>
            <a:r>
              <a:rPr lang="ru-RU" b="1" dirty="0"/>
              <a:t>54%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2. Задание </a:t>
            </a:r>
            <a:r>
              <a:rPr lang="ru-RU" b="1" dirty="0"/>
              <a:t>2 </a:t>
            </a:r>
            <a:r>
              <a:rPr lang="ru-RU" dirty="0"/>
              <a:t>(Предполагает знание букв русского алфавита и их последовательности, проверяет умение обучающихся пользоваться алфавитом для упорядочивания слов, проверяет владение познавательным универсальным учебным действием – использование алфавита для поиска нужной информации в словаре) – </a:t>
            </a:r>
            <a:r>
              <a:rPr lang="ru-RU" b="1" dirty="0"/>
              <a:t>64%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3. З</a:t>
            </a:r>
            <a:r>
              <a:rPr lang="ru-RU" b="1" dirty="0" smtClean="0"/>
              <a:t>адание </a:t>
            </a:r>
            <a:r>
              <a:rPr lang="ru-RU" b="1" dirty="0"/>
              <a:t>5 </a:t>
            </a:r>
            <a:r>
              <a:rPr lang="ru-RU" dirty="0"/>
              <a:t>(Предполагает анализ слоговой структуры слова, владение учебным языковым умением делить слова на слоги; выявляет владение познавательным универсальным учебным действием – построением логической цепи рассуждений), задание 6 (Проверяет правописное умение обучающихся распознавать место переноса слова (опознавательное умение), а также владение познавательным универсальным учебным действием – построением логической цепи рассуждений) – </a:t>
            </a:r>
            <a:r>
              <a:rPr lang="ru-RU" b="1" dirty="0"/>
              <a:t>65%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4. Задание </a:t>
            </a:r>
            <a:r>
              <a:rPr lang="ru-RU" b="1" dirty="0"/>
              <a:t>4 </a:t>
            </a:r>
            <a:r>
              <a:rPr lang="ru-RU" dirty="0"/>
              <a:t>(Проверяет умение опознавать согласные звуки по мягкости/твердости в слове (учебно-языковое опознавательное умение)) – </a:t>
            </a:r>
            <a:r>
              <a:rPr lang="ru-RU" b="1" dirty="0"/>
              <a:t>66%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57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b="1" dirty="0" smtClean="0"/>
          </a:p>
          <a:p>
            <a:pPr marL="0" indent="0" algn="ctr">
              <a:buNone/>
            </a:pPr>
            <a:r>
              <a:rPr lang="ru-RU" sz="7200" b="1" dirty="0" smtClean="0"/>
              <a:t>Русский </a:t>
            </a:r>
            <a:r>
              <a:rPr lang="ru-RU" sz="7200" b="1" dirty="0"/>
              <a:t>язык 5 </a:t>
            </a:r>
            <a:r>
              <a:rPr lang="ru-RU" sz="7200" b="1" dirty="0" smtClean="0"/>
              <a:t>класс 10.11.2016 г.</a:t>
            </a:r>
          </a:p>
        </p:txBody>
      </p:sp>
    </p:spTree>
    <p:extLst>
      <p:ext uri="{BB962C8B-B14F-4D97-AF65-F5344CB8AC3E}">
        <p14:creationId xmlns:p14="http://schemas.microsoft.com/office/powerpoint/2010/main" val="852134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531</TotalTime>
  <Words>683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ВСЕРОССИЙСКИЕ ПРОВЕРОЧНЫЕ РАБОТЫ  во 2 и 5 классах (ноябрь 2016 г.)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ВСЕРОССИЙСКИЕ ПРОВЕРОЧНЫЕ РАБОТЫ  в 4 классах</dc:title>
  <dc:creator>User</dc:creator>
  <cp:lastModifiedBy>User</cp:lastModifiedBy>
  <cp:revision>37</cp:revision>
  <cp:lastPrinted>2017-02-15T08:35:02Z</cp:lastPrinted>
  <dcterms:created xsi:type="dcterms:W3CDTF">2016-04-21T00:43:48Z</dcterms:created>
  <dcterms:modified xsi:type="dcterms:W3CDTF">2017-02-15T08:45:39Z</dcterms:modified>
</cp:coreProperties>
</file>