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8208844-2D70-4323-9429-0F88ECA43DE9}"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208844-2D70-4323-9429-0F88ECA43DE9}"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8208844-2D70-4323-9429-0F88ECA43DE9}"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208844-2D70-4323-9429-0F88ECA43DE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A0C61BC-9AB9-45AD-84C6-732C1A2BC763}" type="datetimeFigureOut">
              <a:rPr lang="ru-RU" smtClean="0"/>
              <a:t>27.10.2016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208844-2D70-4323-9429-0F88ECA43DE9}"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0C61BC-9AB9-45AD-84C6-732C1A2BC763}" type="datetimeFigureOut">
              <a:rPr lang="ru-RU" smtClean="0"/>
              <a:t>27.10.2016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8208844-2D70-4323-9429-0F88ECA43DE9}"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476672"/>
            <a:ext cx="7651576" cy="5976664"/>
          </a:xfrm>
        </p:spPr>
        <p:txBody>
          <a:bodyPr>
            <a:normAutofit/>
          </a:bodyPr>
          <a:lstStyle/>
          <a:p>
            <a:pPr algn="ctr"/>
            <a:r>
              <a:rPr lang="ru-RU" dirty="0" smtClean="0">
                <a:latin typeface="Times New Roman" pitchFamily="18" charset="0"/>
                <a:cs typeface="Times New Roman" pitchFamily="18" charset="0"/>
              </a:rPr>
              <a:t>Приказ </a:t>
            </a:r>
            <a:r>
              <a:rPr lang="ru-RU" dirty="0" err="1" smtClean="0">
                <a:latin typeface="Times New Roman" pitchFamily="18" charset="0"/>
                <a:cs typeface="Times New Roman" pitchFamily="18" charset="0"/>
              </a:rPr>
              <a:t>Рособрнадзора</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№785 от 29.05.2014г.</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 требованиях к структуре официального сайта ОО в </a:t>
            </a:r>
            <a:r>
              <a:rPr lang="ru-RU" smtClean="0">
                <a:latin typeface="Times New Roman" pitchFamily="18" charset="0"/>
                <a:cs typeface="Times New Roman" pitchFamily="18" charset="0"/>
              </a:rPr>
              <a:t>информационно телекоммуникационной </a:t>
            </a:r>
            <a:r>
              <a:rPr lang="ru-RU" dirty="0" smtClean="0">
                <a:latin typeface="Times New Roman" pitchFamily="18" charset="0"/>
                <a:cs typeface="Times New Roman" pitchFamily="18" charset="0"/>
              </a:rPr>
              <a:t>сети «интернет» и формату представления на нем</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548680"/>
            <a:ext cx="7406640" cy="288032"/>
          </a:xfrm>
        </p:spPr>
        <p:txBody>
          <a:bodyPr>
            <a:normAutofit fontScale="70000" lnSpcReduction="20000"/>
          </a:bodyPr>
          <a:lstStyle/>
          <a:p>
            <a:endParaRPr lang="ru-RU" dirty="0"/>
          </a:p>
        </p:txBody>
      </p:sp>
    </p:spTree>
    <p:extLst>
      <p:ext uri="{BB962C8B-B14F-4D97-AF65-F5344CB8AC3E}">
        <p14:creationId xmlns:p14="http://schemas.microsoft.com/office/powerpoint/2010/main" val="1306850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28604"/>
            <a:ext cx="7498080" cy="857256"/>
          </a:xfrm>
        </p:spPr>
        <p:txBody>
          <a:bodyPr>
            <a:normAutofit fontScale="90000"/>
          </a:bodyPr>
          <a:lstStyle/>
          <a:p>
            <a:r>
              <a:rPr lang="ru-RU" sz="3100" b="1" dirty="0" smtClean="0">
                <a:latin typeface="Arial Black" pitchFamily="34" charset="0"/>
              </a:rPr>
              <a:t>Платные образовательные услуги</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latin typeface="Arial Black" pitchFamily="34" charset="0"/>
              </a:rPr>
              <a:t>	Подраздел должен содержать информацию о порядке оказания платных образовательных услуг. </a:t>
            </a:r>
            <a:endParaRPr lang="ru-RU" dirty="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Финансово-хозяйственная деятельность</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latin typeface="Arial Black" pitchFamily="34" charset="0"/>
              </a:rPr>
              <a:t>	Главная страница подраздела должна содержать информацию об  объеме образовательной деятельности, финансовое обеспечение которой осуществляется за счет бюджетных ассигнований федерального бюджета, бюджетов субъектов Российской Федерации, местных бюджетов, по договорам об образовании за счет средств физических и (или) юридических лиц, о поступлении финансовых и материальных средств и об их расходовании по итогам финансового года</a:t>
            </a:r>
            <a:endParaRPr lang="ru-RU" dirty="0">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Вакантные места для приема(перевода)по каждой образовательной программе.</a:t>
            </a:r>
            <a:endParaRPr lang="ru-RU" sz="2800" dirty="0"/>
          </a:p>
        </p:txBody>
      </p:sp>
      <p:sp>
        <p:nvSpPr>
          <p:cNvPr id="3" name="Содержимое 2"/>
          <p:cNvSpPr>
            <a:spLocks noGrp="1"/>
          </p:cNvSpPr>
          <p:nvPr>
            <p:ph idx="1"/>
          </p:nvPr>
        </p:nvSpPr>
        <p:spPr>
          <a:xfrm>
            <a:off x="1435608" y="1142984"/>
            <a:ext cx="7498080" cy="5715016"/>
          </a:xfrm>
        </p:spPr>
        <p:txBody>
          <a:bodyPr>
            <a:noAutofit/>
          </a:bodyPr>
          <a:lstStyle/>
          <a:p>
            <a:pPr>
              <a:buNone/>
            </a:pPr>
            <a:r>
              <a:rPr lang="ru-RU" sz="2400" b="1" dirty="0" smtClean="0">
                <a:latin typeface="Arial Black" pitchFamily="34" charset="0"/>
              </a:rPr>
              <a:t/>
            </a:r>
            <a:br>
              <a:rPr lang="ru-RU" sz="2400" b="1" dirty="0" smtClean="0">
                <a:latin typeface="Arial Black" pitchFamily="34" charset="0"/>
              </a:rPr>
            </a:br>
            <a:r>
              <a:rPr lang="ru-RU" sz="2400" dirty="0" smtClean="0">
                <a:latin typeface="Arial Black" pitchFamily="34" charset="0"/>
              </a:rPr>
              <a:t>Главная страница подраздела должна содержать информацию о количестве вакантных мест для приема (перевода) по каждой образовательной программе, профессии, специальности, направлению подготовки (на места, финансируемые за счет бюджетных ассигнований федерального бюджета, бюджетов субъектов Российской Федерации, местных бюджетов, по договорам об образовании за счет средств физических и (или) юридических лиц). </a:t>
            </a:r>
          </a:p>
          <a:p>
            <a:endParaRPr lang="ru-RU" sz="24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711648"/>
          </a:xfrm>
        </p:spPr>
        <p:txBody>
          <a:bodyPr>
            <a:normAutofit fontScale="90000"/>
          </a:bodyPr>
          <a:lstStyle/>
          <a:p>
            <a:r>
              <a:rPr lang="ru-RU" b="1" dirty="0" smtClean="0"/>
              <a:t>Основные сведения</a:t>
            </a:r>
            <a:endParaRPr lang="ru-RU" dirty="0"/>
          </a:p>
        </p:txBody>
      </p:sp>
      <p:sp>
        <p:nvSpPr>
          <p:cNvPr id="3" name="Подзаголовок 2"/>
          <p:cNvSpPr>
            <a:spLocks noGrp="1"/>
          </p:cNvSpPr>
          <p:nvPr>
            <p:ph type="subTitle" idx="1"/>
          </p:nvPr>
        </p:nvSpPr>
        <p:spPr>
          <a:xfrm>
            <a:off x="1000100" y="1214422"/>
            <a:ext cx="7839100" cy="5286412"/>
          </a:xfrm>
        </p:spPr>
        <p:txBody>
          <a:bodyPr>
            <a:normAutofit fontScale="92500" lnSpcReduction="10000"/>
          </a:bodyPr>
          <a:lstStyle/>
          <a:p>
            <a:r>
              <a:rPr lang="ru-RU" sz="3200" dirty="0" smtClean="0">
                <a:latin typeface="Arial Black" pitchFamily="34" charset="0"/>
              </a:rPr>
              <a:t>1) дата создания ОО.</a:t>
            </a:r>
            <a:br>
              <a:rPr lang="ru-RU" sz="3200" dirty="0" smtClean="0">
                <a:latin typeface="Arial Black" pitchFamily="34" charset="0"/>
              </a:rPr>
            </a:br>
            <a:r>
              <a:rPr lang="ru-RU" sz="3200" dirty="0" smtClean="0">
                <a:latin typeface="Arial Black" pitchFamily="34" charset="0"/>
              </a:rPr>
              <a:t>2)Учредитель ОО (Муниципальное образование </a:t>
            </a:r>
            <a:r>
              <a:rPr lang="ru-RU" sz="3200" dirty="0" err="1" smtClean="0">
                <a:latin typeface="Arial Black" pitchFamily="34" charset="0"/>
              </a:rPr>
              <a:t>Тайшетский</a:t>
            </a:r>
            <a:r>
              <a:rPr lang="ru-RU" sz="3200" dirty="0" smtClean="0">
                <a:latin typeface="Arial Black" pitchFamily="34" charset="0"/>
              </a:rPr>
              <a:t> район) Полномочия переданы : Управлению образования администрации </a:t>
            </a:r>
            <a:r>
              <a:rPr lang="ru-RU" sz="3200" dirty="0" err="1" smtClean="0">
                <a:latin typeface="Arial Black" pitchFamily="34" charset="0"/>
              </a:rPr>
              <a:t>Тайшетского</a:t>
            </a:r>
            <a:r>
              <a:rPr lang="ru-RU" sz="3200" dirty="0" smtClean="0">
                <a:latin typeface="Arial Black" pitchFamily="34" charset="0"/>
              </a:rPr>
              <a:t> района</a:t>
            </a:r>
          </a:p>
          <a:p>
            <a:r>
              <a:rPr lang="ru-RU" sz="3200" dirty="0" smtClean="0">
                <a:latin typeface="Arial Black" pitchFamily="34" charset="0"/>
              </a:rPr>
              <a:t>3)Место нахождения ОО.</a:t>
            </a:r>
            <a:br>
              <a:rPr lang="ru-RU" sz="3200" dirty="0" smtClean="0">
                <a:latin typeface="Arial Black" pitchFamily="34" charset="0"/>
              </a:rPr>
            </a:br>
            <a:r>
              <a:rPr lang="ru-RU" sz="3200" dirty="0" smtClean="0">
                <a:latin typeface="Arial Black" pitchFamily="34" charset="0"/>
              </a:rPr>
              <a:t>4) Режим, график работы ОО. </a:t>
            </a:r>
            <a:br>
              <a:rPr lang="ru-RU" sz="3200" dirty="0" smtClean="0">
                <a:latin typeface="Arial Black" pitchFamily="34" charset="0"/>
              </a:rPr>
            </a:br>
            <a:r>
              <a:rPr lang="ru-RU" sz="3200" dirty="0" smtClean="0">
                <a:latin typeface="Arial Black" pitchFamily="34" charset="0"/>
              </a:rPr>
              <a:t>5) Контактные телефоны ,</a:t>
            </a:r>
            <a:r>
              <a:rPr lang="ru-RU" sz="3200" dirty="0" err="1" smtClean="0">
                <a:latin typeface="Arial Black" pitchFamily="34" charset="0"/>
              </a:rPr>
              <a:t>эл.почта</a:t>
            </a:r>
            <a:r>
              <a:rPr lang="ru-RU" sz="3200" dirty="0" smtClean="0">
                <a:latin typeface="Arial Black" pitchFamily="34" charset="0"/>
              </a:rPr>
              <a:t> ОО.  </a:t>
            </a:r>
          </a:p>
          <a:p>
            <a:r>
              <a:rPr lang="ru-RU" sz="3200" b="1" dirty="0" smtClean="0">
                <a:latin typeface="Arial Black" pitchFamily="34" charset="0"/>
              </a:rPr>
              <a:t> </a:t>
            </a:r>
            <a:endParaRPr lang="ru-RU" sz="3200" dirty="0" smtClean="0">
              <a:latin typeface="Arial Black" pitchFamily="34" charset="0"/>
            </a:endParaRPr>
          </a:p>
          <a:p>
            <a:endParaRPr lang="ru-RU"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7166"/>
            <a:ext cx="7406640" cy="1214446"/>
          </a:xfrm>
        </p:spPr>
        <p:txBody>
          <a:bodyPr>
            <a:normAutofit fontScale="90000"/>
          </a:bodyPr>
          <a:lstStyle/>
          <a:p>
            <a:r>
              <a:rPr lang="ru-RU" b="1" dirty="0" smtClean="0"/>
              <a:t/>
            </a:r>
            <a:br>
              <a:rPr lang="ru-RU" b="1" dirty="0" smtClean="0"/>
            </a:br>
            <a:r>
              <a:rPr lang="ru-RU" sz="3600" b="1" dirty="0" smtClean="0"/>
              <a:t>Структура и органы управления ОО</a:t>
            </a:r>
            <a:r>
              <a:rPr lang="ru-RU" b="1" dirty="0" smtClean="0"/>
              <a:t/>
            </a:r>
            <a:br>
              <a:rPr lang="ru-RU" b="1" dirty="0" smtClean="0"/>
            </a:br>
            <a:endParaRPr lang="ru-RU" dirty="0"/>
          </a:p>
        </p:txBody>
      </p:sp>
      <p:sp>
        <p:nvSpPr>
          <p:cNvPr id="3" name="Подзаголовок 2"/>
          <p:cNvSpPr>
            <a:spLocks noGrp="1"/>
          </p:cNvSpPr>
          <p:nvPr>
            <p:ph type="subTitle" idx="1"/>
          </p:nvPr>
        </p:nvSpPr>
        <p:spPr>
          <a:xfrm>
            <a:off x="1142976" y="1214422"/>
            <a:ext cx="8001024" cy="5214974"/>
          </a:xfrm>
        </p:spPr>
        <p:txBody>
          <a:bodyPr>
            <a:normAutofit fontScale="92500" lnSpcReduction="20000"/>
          </a:bodyPr>
          <a:lstStyle/>
          <a:p>
            <a:r>
              <a:rPr lang="ru-RU" dirty="0" smtClean="0">
                <a:latin typeface="Arial Black" pitchFamily="34" charset="0"/>
              </a:rPr>
              <a:t>Главная страница подраздела должна содержать информацию о структуре и об органах управления образовательной организации, в том числе о наименовании структурных подразделений (органов управления), руководителях структурных подразделений, местах нахождения структурных подразделений, адресах официальных сайтов в информационно-телекоммуникационной сети "Интернет" структурных подразделений (при наличии), адресах электронной почты структурных подразделений (при наличии), сведения о наличии положений о структурных подразделениях (об органах управления) с приложением копий указанных положений (при их наличии). </a:t>
            </a:r>
          </a:p>
          <a:p>
            <a:endParaRPr lang="ru-RU"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6908"/>
          </a:xfrm>
        </p:spPr>
        <p:txBody>
          <a:bodyPr/>
          <a:lstStyle/>
          <a:p>
            <a:pPr algn="ctr"/>
            <a:r>
              <a:rPr lang="ru-RU" sz="4400" b="1" dirty="0" smtClean="0">
                <a:solidFill>
                  <a:schemeClr val="tx1"/>
                </a:solidFill>
                <a:effectLst/>
                <a:latin typeface="Arial Black" pitchFamily="34" charset="0"/>
                <a:ea typeface="Calibri" pitchFamily="34" charset="0"/>
                <a:cs typeface="Times New Roman" pitchFamily="18" charset="0"/>
              </a:rPr>
              <a:t>Документы</a:t>
            </a:r>
            <a:endParaRPr lang="ru-RU" dirty="0"/>
          </a:p>
        </p:txBody>
      </p:sp>
      <p:sp>
        <p:nvSpPr>
          <p:cNvPr id="1025" name="Rectangle 1"/>
          <p:cNvSpPr>
            <a:spLocks noGrp="1" noChangeArrowheads="1"/>
          </p:cNvSpPr>
          <p:nvPr>
            <p:ph idx="1"/>
          </p:nvPr>
        </p:nvSpPr>
        <p:spPr bwMode="auto">
          <a:xfrm>
            <a:off x="1285852" y="1000109"/>
            <a:ext cx="750099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1) Устав (заверенный печатью и подписью).</a:t>
            </a:r>
            <a:endParaRPr kumimoji="0" lang="ru-RU" sz="20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2)Копия лицензии .</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3) Копии свидетельства о государственной регистрации (на землю и строения). </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4) План финансово-хозяйственной деятельности образовательной организации, утвержденный в установленном законодательством Российской Федерации порядке, или бюджетные сметы образовательной организации..</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5) Локальные нормативные акты, предусмотренные частью 2 статьи 30 Федерального закона "Об образовании в Российской Федерации".</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6) Результаты </a:t>
            </a:r>
            <a:r>
              <a:rPr kumimoji="0" lang="ru-RU" sz="2000" b="0" i="0" u="none" strike="noStrike" cap="none" normalizeH="0" baseline="0" dirty="0" err="1" smtClean="0">
                <a:ln>
                  <a:noFill/>
                </a:ln>
                <a:solidFill>
                  <a:schemeClr val="tx1"/>
                </a:solidFill>
                <a:effectLst/>
                <a:latin typeface="Arial Black" pitchFamily="34" charset="0"/>
                <a:ea typeface="Calibri" pitchFamily="34" charset="0"/>
                <a:cs typeface="Times New Roman" pitchFamily="18" charset="0"/>
              </a:rPr>
              <a:t>самообследования</a:t>
            </a: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7)Договор об оказании платных услуг- если услуги не оказываются, так и прописывается на сайте, об отсутствии оказания платных услуг.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8)Предписания органов осуществляющих контроль.</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
            </a:r>
            <a:br>
              <a:rPr kumimoji="0" lang="ru-RU" sz="20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br>
            <a:endParaRPr kumimoji="0" lang="ru-RU" sz="20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854524"/>
          </a:xfrm>
        </p:spPr>
        <p:txBody>
          <a:bodyPr/>
          <a:lstStyle/>
          <a:p>
            <a:pPr algn="ctr"/>
            <a:r>
              <a:rPr lang="ru-RU" b="1" dirty="0" smtClean="0"/>
              <a:t>Образование</a:t>
            </a:r>
            <a:endParaRPr lang="ru-RU" dirty="0"/>
          </a:p>
        </p:txBody>
      </p:sp>
      <p:sp>
        <p:nvSpPr>
          <p:cNvPr id="3" name="Подзаголовок 2"/>
          <p:cNvSpPr>
            <a:spLocks noGrp="1"/>
          </p:cNvSpPr>
          <p:nvPr>
            <p:ph type="subTitle" idx="1"/>
          </p:nvPr>
        </p:nvSpPr>
        <p:spPr>
          <a:xfrm>
            <a:off x="1432560" y="1357298"/>
            <a:ext cx="7406640" cy="5214974"/>
          </a:xfrm>
        </p:spPr>
        <p:txBody>
          <a:bodyPr>
            <a:normAutofit fontScale="92500" lnSpcReduction="20000"/>
          </a:bodyPr>
          <a:lstStyle/>
          <a:p>
            <a:r>
              <a:rPr lang="ru-RU" dirty="0" smtClean="0">
                <a:latin typeface="Arial Black" pitchFamily="34" charset="0"/>
              </a:rPr>
              <a:t>1) Уровень образования </a:t>
            </a:r>
            <a:r>
              <a:rPr lang="ru-RU" dirty="0" smtClean="0">
                <a:latin typeface="Arial Black" pitchFamily="34" charset="0"/>
              </a:rPr>
              <a:t>, </a:t>
            </a:r>
            <a:r>
              <a:rPr lang="ru-RU" dirty="0" smtClean="0">
                <a:latin typeface="Arial Black" pitchFamily="34" charset="0"/>
              </a:rPr>
              <a:t>форма обучения </a:t>
            </a:r>
            <a:r>
              <a:rPr lang="ru-RU" smtClean="0">
                <a:latin typeface="Arial Black" pitchFamily="34" charset="0"/>
              </a:rPr>
              <a:t>, язык.</a:t>
            </a:r>
            <a:endParaRPr lang="ru-RU" dirty="0" smtClean="0">
              <a:latin typeface="Arial Black" pitchFamily="34" charset="0"/>
            </a:endParaRPr>
          </a:p>
          <a:p>
            <a:r>
              <a:rPr lang="ru-RU" dirty="0" smtClean="0">
                <a:latin typeface="Arial Black" pitchFamily="34" charset="0"/>
              </a:rPr>
              <a:t>2)Государственная аккредитация. </a:t>
            </a:r>
          </a:p>
          <a:p>
            <a:r>
              <a:rPr lang="ru-RU" dirty="0" smtClean="0">
                <a:latin typeface="Arial Black" pitchFamily="34" charset="0"/>
              </a:rPr>
              <a:t>3) Образовательная программа.</a:t>
            </a:r>
            <a:br>
              <a:rPr lang="ru-RU" dirty="0" smtClean="0">
                <a:latin typeface="Arial Black" pitchFamily="34" charset="0"/>
              </a:rPr>
            </a:br>
            <a:r>
              <a:rPr lang="ru-RU" dirty="0" smtClean="0">
                <a:latin typeface="Arial Black" pitchFamily="34" charset="0"/>
              </a:rPr>
              <a:t>4) Учебный план. </a:t>
            </a:r>
          </a:p>
          <a:p>
            <a:r>
              <a:rPr lang="ru-RU" dirty="0" smtClean="0">
                <a:latin typeface="Arial Black" pitchFamily="34" charset="0"/>
              </a:rPr>
              <a:t>5) Календарный учебный график.</a:t>
            </a:r>
            <a:br>
              <a:rPr lang="ru-RU" dirty="0" smtClean="0">
                <a:latin typeface="Arial Black" pitchFamily="34" charset="0"/>
              </a:rPr>
            </a:br>
            <a:r>
              <a:rPr lang="ru-RU" dirty="0" smtClean="0">
                <a:latin typeface="Arial Black" pitchFamily="34" charset="0"/>
              </a:rPr>
              <a:t>6) Методические и другие документы разработанные ОО.</a:t>
            </a:r>
            <a:br>
              <a:rPr lang="ru-RU" dirty="0" smtClean="0">
                <a:latin typeface="Arial Black" pitchFamily="34" charset="0"/>
              </a:rPr>
            </a:br>
            <a:r>
              <a:rPr lang="ru-RU" dirty="0" smtClean="0">
                <a:latin typeface="Arial Black" pitchFamily="34" charset="0"/>
              </a:rPr>
              <a:t>7)Численность обучающихся за счет бюджетных ассигнований.</a:t>
            </a:r>
          </a:p>
          <a:p>
            <a:r>
              <a:rPr lang="ru-RU" dirty="0" smtClean="0">
                <a:latin typeface="Arial Black" pitchFamily="34" charset="0"/>
              </a:rPr>
              <a:t>8)О реализуемых образовательных программах с указанием учебных предметов, курсов, дисциплин (модулей), практики, предусмотренных соответствующей образовательной программой.</a:t>
            </a:r>
          </a:p>
          <a:p>
            <a:endParaRPr lang="ru-RU"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39784"/>
          </a:xfrm>
        </p:spPr>
        <p:txBody>
          <a:bodyPr/>
          <a:lstStyle/>
          <a:p>
            <a:r>
              <a:rPr lang="ru-RU" b="1" dirty="0" smtClean="0"/>
              <a:t>Образовательные стандарты</a:t>
            </a:r>
            <a:endParaRPr lang="ru-RU" dirty="0"/>
          </a:p>
        </p:txBody>
      </p:sp>
      <p:sp>
        <p:nvSpPr>
          <p:cNvPr id="3" name="Содержимое 2"/>
          <p:cNvSpPr>
            <a:spLocks noGrp="1"/>
          </p:cNvSpPr>
          <p:nvPr>
            <p:ph idx="1"/>
          </p:nvPr>
        </p:nvSpPr>
        <p:spPr>
          <a:xfrm>
            <a:off x="928662" y="1000108"/>
            <a:ext cx="8005026" cy="5857892"/>
          </a:xfrm>
        </p:spPr>
        <p:txBody>
          <a:bodyPr>
            <a:normAutofit fontScale="70000" lnSpcReduction="20000"/>
          </a:bodyPr>
          <a:lstStyle/>
          <a:p>
            <a:pPr>
              <a:buNone/>
            </a:pPr>
            <a:r>
              <a:rPr lang="ru-RU" b="1" dirty="0" smtClean="0">
                <a:latin typeface="Arial Black" pitchFamily="34" charset="0"/>
              </a:rPr>
              <a:t/>
            </a:r>
            <a:br>
              <a:rPr lang="ru-RU" b="1" dirty="0" smtClean="0">
                <a:latin typeface="Arial Black" pitchFamily="34" charset="0"/>
              </a:rPr>
            </a:br>
            <a:r>
              <a:rPr lang="ru-RU" dirty="0" smtClean="0">
                <a:latin typeface="Arial Black" pitchFamily="34" charset="0"/>
              </a:rPr>
              <a:t>Данный подраздел заполняется при использовании федеральных государственных образовательных стандартов или при утверждении образовательных стандартов. Подраздел должен содержать информацию о федеральных государственных образовательных стандартах и об образовательных стандартах. Информация должна быть представлена с приложением их копий (при наличии). Допускается вместо копий федеральных государственных образовательных стандартов и образовательных стандартов размещать в подразделе гиперссылки на соответствующие документы на сайте Министерства образования и науки Российской Федерации.</a:t>
            </a:r>
            <a:endParaRPr lang="ru-RU"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Руководство. Педагогический состав.</a:t>
            </a:r>
            <a:endParaRPr lang="ru-RU" sz="3200" dirty="0"/>
          </a:p>
        </p:txBody>
      </p:sp>
      <p:sp>
        <p:nvSpPr>
          <p:cNvPr id="3" name="Содержимое 2"/>
          <p:cNvSpPr>
            <a:spLocks noGrp="1"/>
          </p:cNvSpPr>
          <p:nvPr>
            <p:ph idx="1"/>
          </p:nvPr>
        </p:nvSpPr>
        <p:spPr>
          <a:xfrm>
            <a:off x="1000100" y="1447800"/>
            <a:ext cx="7933588" cy="4800600"/>
          </a:xfrm>
        </p:spPr>
        <p:txBody>
          <a:bodyPr>
            <a:normAutofit fontScale="77500" lnSpcReduction="20000"/>
          </a:bodyPr>
          <a:lstStyle/>
          <a:p>
            <a:pPr>
              <a:buNone/>
            </a:pPr>
            <a:r>
              <a:rPr lang="ru-RU" b="1" dirty="0" smtClean="0">
                <a:latin typeface="Arial Black" pitchFamily="34" charset="0"/>
              </a:rPr>
              <a:t/>
            </a:r>
            <a:br>
              <a:rPr lang="ru-RU" b="1" dirty="0" smtClean="0">
                <a:latin typeface="Arial Black" pitchFamily="34" charset="0"/>
              </a:rPr>
            </a:br>
            <a:r>
              <a:rPr lang="ru-RU" dirty="0" smtClean="0">
                <a:latin typeface="Arial Black" pitchFamily="34" charset="0"/>
              </a:rPr>
              <a:t>1) О руководителе ОО его заместителе(фамилия, имя, отчество, контактные телефоны адреса электронной почты).</a:t>
            </a:r>
            <a:br>
              <a:rPr lang="ru-RU" dirty="0" smtClean="0">
                <a:latin typeface="Arial Black" pitchFamily="34" charset="0"/>
              </a:rPr>
            </a:br>
            <a:r>
              <a:rPr lang="ru-RU" dirty="0" smtClean="0">
                <a:latin typeface="Arial Black" pitchFamily="34" charset="0"/>
              </a:rPr>
              <a:t>2) О персональном составе педагогических работников с указанием фамилии, имя, отчество  работника, занимаемая должность (должности).</a:t>
            </a:r>
            <a:br>
              <a:rPr lang="ru-RU" dirty="0" smtClean="0">
                <a:latin typeface="Arial Black" pitchFamily="34" charset="0"/>
              </a:rPr>
            </a:br>
            <a:r>
              <a:rPr lang="ru-RU" dirty="0" smtClean="0">
                <a:latin typeface="Arial Black" pitchFamily="34" charset="0"/>
              </a:rPr>
              <a:t>3) Наименование направления подготовки и (или) специальности работника.</a:t>
            </a:r>
            <a:br>
              <a:rPr lang="ru-RU" dirty="0" smtClean="0">
                <a:latin typeface="Arial Black" pitchFamily="34" charset="0"/>
              </a:rPr>
            </a:br>
            <a:r>
              <a:rPr lang="ru-RU" dirty="0" smtClean="0">
                <a:latin typeface="Arial Black" pitchFamily="34" charset="0"/>
              </a:rPr>
              <a:t>4) Общий стаж работы работника, стаж работы по специальности работника.</a:t>
            </a:r>
            <a:endParaRPr lang="ru-RU"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85728"/>
            <a:ext cx="7498080" cy="1143000"/>
          </a:xfrm>
        </p:spPr>
        <p:txBody>
          <a:bodyPr>
            <a:normAutofit/>
          </a:bodyPr>
          <a:lstStyle/>
          <a:p>
            <a:r>
              <a:rPr lang="ru-RU" sz="2800" b="1" dirty="0" smtClean="0"/>
              <a:t>Материально- техническое обеспечение</a:t>
            </a:r>
            <a:endParaRPr lang="ru-RU" sz="2800"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latin typeface="Arial Black" pitchFamily="34" charset="0"/>
              </a:rPr>
              <a:t/>
            </a:r>
            <a:br>
              <a:rPr lang="ru-RU" dirty="0" smtClean="0">
                <a:latin typeface="Arial Black" pitchFamily="34" charset="0"/>
              </a:rPr>
            </a:br>
            <a:r>
              <a:rPr lang="ru-RU" dirty="0" smtClean="0">
                <a:latin typeface="Arial Black" pitchFamily="34" charset="0"/>
              </a:rPr>
              <a:t>Главная страница подраздела должна содержать информацию о материально-техническом обеспечении образовательной деятельности, в том числе сведения о наличии оборудованных учебных кабинетов, объектов для проведения практических занятий, библиотек, объектов спорта, средств обучения и воспитания, об условиях питания и охраны здоровья обучающихся, о доступе к информационным системам и информационно-телекоммуникационным сетям, об электронных образовательных ресурсах, к которым обеспечивается доступ обучающихся</a:t>
            </a:r>
          </a:p>
          <a:p>
            <a:endParaRPr lang="ru-RU"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Стипендии и иные виды услуг</a:t>
            </a:r>
            <a:r>
              <a:rPr lang="ru-RU" dirty="0" smtClean="0"/>
              <a:t/>
            </a:r>
            <a:br>
              <a:rPr lang="ru-RU" dirty="0" smtClean="0"/>
            </a:br>
            <a:endParaRPr lang="ru-RU" dirty="0"/>
          </a:p>
        </p:txBody>
      </p:sp>
      <p:sp>
        <p:nvSpPr>
          <p:cNvPr id="3" name="Содержимое 2"/>
          <p:cNvSpPr>
            <a:spLocks noGrp="1"/>
          </p:cNvSpPr>
          <p:nvPr>
            <p:ph idx="1"/>
          </p:nvPr>
        </p:nvSpPr>
        <p:spPr>
          <a:xfrm>
            <a:off x="1142976" y="1447800"/>
            <a:ext cx="7790712" cy="4800600"/>
          </a:xfrm>
        </p:spPr>
        <p:txBody>
          <a:bodyPr>
            <a:normAutofit fontScale="85000" lnSpcReduction="20000"/>
          </a:bodyPr>
          <a:lstStyle/>
          <a:p>
            <a:pPr>
              <a:buNone/>
            </a:pPr>
            <a:r>
              <a:rPr lang="ru-RU" dirty="0" smtClean="0">
                <a:latin typeface="Arial Black" pitchFamily="34" charset="0"/>
              </a:rPr>
              <a:t>   Главная страница подраздела должна содержать информацию о наличии и условиях предоставления стипендий, о наличии общежития, интерната, количестве жилых помещений в общежитии, интернате для иногородних обучающихся, формировании платы за проживание в общежитии и иных видов материальной поддержки обучающихся, о трудоустройстве </a:t>
            </a:r>
            <a:r>
              <a:rPr lang="ru-RU" dirty="0" err="1" smtClean="0">
                <a:latin typeface="Arial Black" pitchFamily="34" charset="0"/>
              </a:rPr>
              <a:t>выпускников.Стипендий</a:t>
            </a:r>
            <a:r>
              <a:rPr lang="ru-RU" dirty="0" smtClean="0">
                <a:latin typeface="Arial Black" pitchFamily="34" charset="0"/>
              </a:rPr>
              <a:t> и иных видов услуг – нет.</a:t>
            </a:r>
          </a:p>
          <a:p>
            <a:endParaRPr lang="ru-RU" dirty="0">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TotalTime>
  <Words>206</Words>
  <Application>Microsoft Office PowerPoint</Application>
  <PresentationFormat>Экран (4:3)</PresentationFormat>
  <Paragraphs>31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Солнцестояние</vt:lpstr>
      <vt:lpstr>Приказ Рособрнадзора  №785 от 29.05.2014г. о требованиях к структуре официального сайта ОО в информационно телекоммуникационной сети «интернет» и формату представления на нем</vt:lpstr>
      <vt:lpstr>Основные сведения</vt:lpstr>
      <vt:lpstr> Структура и органы управления ОО </vt:lpstr>
      <vt:lpstr>Документы</vt:lpstr>
      <vt:lpstr>Образование</vt:lpstr>
      <vt:lpstr>Образовательные стандарты</vt:lpstr>
      <vt:lpstr>Руководство. Педагогический состав.</vt:lpstr>
      <vt:lpstr>Материально- техническое обеспечение</vt:lpstr>
      <vt:lpstr>Стипендии и иные виды услуг </vt:lpstr>
      <vt:lpstr>Платные образовательные услуги </vt:lpstr>
      <vt:lpstr>Финансово-хозяйственная деятельность </vt:lpstr>
      <vt:lpstr>Вакантные места для приема(перевода)по каждой образовательной программе.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сведения</dc:title>
  <dc:creator>ПК</dc:creator>
  <cp:lastModifiedBy>Олеся</cp:lastModifiedBy>
  <cp:revision>7</cp:revision>
  <dcterms:created xsi:type="dcterms:W3CDTF">2016-10-25T14:42:42Z</dcterms:created>
  <dcterms:modified xsi:type="dcterms:W3CDTF">2016-10-26T23:05:32Z</dcterms:modified>
</cp:coreProperties>
</file>