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7" r:id="rId5"/>
    <p:sldId id="268" r:id="rId6"/>
    <p:sldId id="269" r:id="rId7"/>
    <p:sldId id="270" r:id="rId8"/>
    <p:sldId id="271" r:id="rId9"/>
    <p:sldId id="272" r:id="rId10"/>
    <p:sldId id="273" r:id="rId11"/>
    <p:sldId id="274" r:id="rId12"/>
    <p:sldId id="275" r:id="rId13"/>
    <p:sldId id="277" r:id="rId14"/>
    <p:sldId id="276" r:id="rId15"/>
    <p:sldId id="278" r:id="rId16"/>
    <p:sldId id="280" r:id="rId17"/>
    <p:sldId id="281" r:id="rId18"/>
    <p:sldId id="282" r:id="rId19"/>
    <p:sldId id="283" r:id="rId20"/>
    <p:sldId id="284" r:id="rId21"/>
    <p:sldId id="285" r:id="rId22"/>
    <p:sldId id="286" r:id="rId23"/>
    <p:sldId id="28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5" autoAdjust="0"/>
    <p:restoredTop sz="99697" autoAdjust="0"/>
  </p:normalViewPr>
  <p:slideViewPr>
    <p:cSldViewPr snapToGrid="0">
      <p:cViewPr varScale="1">
        <p:scale>
          <a:sx n="83" d="100"/>
          <a:sy n="83" d="100"/>
        </p:scale>
        <p:origin x="-28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7953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67720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31931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366191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3194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5870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90988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53026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71439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142673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26.10.2016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417448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9A218-1BD9-44B7-AD25-60C2204205A7}" type="datetimeFigureOut">
              <a:rPr lang="ru-RU" smtClean="0"/>
              <a:pPr/>
              <a:t>26.10.2016</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C7EFC-FB93-4B0A-97A4-5DFF6022B23C}" type="slidenum">
              <a:rPr lang="ru-RU" smtClean="0"/>
              <a:pPr/>
              <a:t>‹#›</a:t>
            </a:fld>
            <a:endParaRPr lang="ru-RU"/>
          </a:p>
        </p:txBody>
      </p:sp>
    </p:spTree>
    <p:extLst>
      <p:ext uri="{BB962C8B-B14F-4D97-AF65-F5344CB8AC3E}">
        <p14:creationId xmlns:p14="http://schemas.microsoft.com/office/powerpoint/2010/main" xmlns="" val="2746177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31" y="0"/>
            <a:ext cx="9139938" cy="6858000"/>
          </a:xfrm>
          <a:prstGeom prst="rect">
            <a:avLst/>
          </a:prstGeom>
        </p:spPr>
      </p:pic>
      <p:sp>
        <p:nvSpPr>
          <p:cNvPr id="7" name="Прямоугольник 6"/>
          <p:cNvSpPr/>
          <p:nvPr/>
        </p:nvSpPr>
        <p:spPr>
          <a:xfrm>
            <a:off x="2183130" y="1257300"/>
            <a:ext cx="5855873" cy="3323987"/>
          </a:xfrm>
          <a:prstGeom prst="rect">
            <a:avLst/>
          </a:prstGeom>
          <a:effectLst/>
        </p:spPr>
        <p:txBody>
          <a:bodyPr wrap="square">
            <a:spAutoFit/>
          </a:bodyPr>
          <a:lstStyle/>
          <a:p>
            <a:pPr algn="ctr"/>
            <a:r>
              <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rPr>
              <a:t>Проведение итогового </a:t>
            </a:r>
          </a:p>
          <a:p>
            <a:pPr algn="ctr"/>
            <a:r>
              <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rPr>
              <a:t>сочинения (изложения)</a:t>
            </a:r>
          </a:p>
          <a:p>
            <a:pPr algn="ctr"/>
            <a:r>
              <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rPr>
              <a:t>в </a:t>
            </a:r>
            <a:r>
              <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rPr>
              <a:t>2016/2017</a:t>
            </a:r>
            <a:endPar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endParaRPr>
          </a:p>
          <a:p>
            <a:pPr algn="ctr"/>
            <a:r>
              <a:rPr lang="ru-RU" sz="4200" b="1" i="1" dirty="0" smtClean="0">
                <a:ln>
                  <a:solidFill>
                    <a:schemeClr val="bg1">
                      <a:lumMod val="75000"/>
                    </a:schemeClr>
                  </a:solidFill>
                </a:ln>
                <a:solidFill>
                  <a:srgbClr val="C00000"/>
                </a:solidFill>
                <a:latin typeface="Arno Pro Smbd SmText" panose="02020702040506020403" pitchFamily="18" charset="0"/>
                <a:cs typeface="Arial" panose="020B0604020202020204" pitchFamily="34" charset="0"/>
              </a:rPr>
              <a:t> учебном году</a:t>
            </a:r>
          </a:p>
          <a:p>
            <a:pPr algn="ctr"/>
            <a:endParaRPr lang="ru-RU" sz="4200" b="1" i="1" dirty="0">
              <a:ln>
                <a:solidFill>
                  <a:schemeClr val="bg1">
                    <a:lumMod val="75000"/>
                  </a:schemeClr>
                </a:solidFill>
              </a:ln>
              <a:solidFill>
                <a:srgbClr val="C00000"/>
              </a:solidFill>
              <a:latin typeface="Arno Pro Smbd SmText" panose="02020702040506020403" pitchFamily="18" charset="0"/>
              <a:cs typeface="Arial" panose="020B0604020202020204" pitchFamily="34" charset="0"/>
            </a:endParaRPr>
          </a:p>
        </p:txBody>
      </p:sp>
    </p:spTree>
    <p:extLst>
      <p:ext uri="{BB962C8B-B14F-4D97-AF65-F5344CB8AC3E}">
        <p14:creationId xmlns:p14="http://schemas.microsoft.com/office/powerpoint/2010/main" xmlns="" val="255266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Возможность использования специальных технических средств</a:t>
            </a:r>
            <a:endParaRPr lang="ru-RU" sz="2800" b="1" dirty="0" smtClean="0">
              <a:solidFill>
                <a:srgbClr val="7030A0"/>
              </a:solidFill>
            </a:endParaRPr>
          </a:p>
        </p:txBody>
      </p:sp>
      <p:sp>
        <p:nvSpPr>
          <p:cNvPr id="4" name="Прямоугольник 3"/>
          <p:cNvSpPr/>
          <p:nvPr/>
        </p:nvSpPr>
        <p:spPr>
          <a:xfrm>
            <a:off x="1051560" y="1574828"/>
            <a:ext cx="7212330" cy="6057043"/>
          </a:xfrm>
          <a:prstGeom prst="rect">
            <a:avLst/>
          </a:prstGeom>
        </p:spPr>
        <p:txBody>
          <a:bodyPr wrap="square">
            <a:spAutoFit/>
          </a:bodyPr>
          <a:lstStyle/>
          <a:p>
            <a:pPr indent="450215" algn="just">
              <a:lnSpc>
                <a:spcPct val="115000"/>
              </a:lnSpc>
              <a:spcAft>
                <a:spcPts val="0"/>
              </a:spcAft>
            </a:pPr>
            <a:r>
              <a:rPr lang="ru-RU" sz="3200" dirty="0" smtClean="0">
                <a:latin typeface="Times New Roman"/>
                <a:ea typeface="Times New Roman"/>
              </a:rPr>
              <a:t>«Участники сочинения (изложения) с ОВЗ, дети-инвалиды и инвалиды с учетом их индивидуальных возможностей пользуются в процессе написания сочинения (изложения) необходимыми им техническими средствами.»</a:t>
            </a: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Раздел для участников с ОВЗ, детей-инвалидов и инвалидов</a:t>
            </a:r>
            <a:endParaRPr lang="ru-RU" sz="2800" b="1" dirty="0" smtClean="0">
              <a:solidFill>
                <a:srgbClr val="7030A0"/>
              </a:solidFill>
            </a:endParaRPr>
          </a:p>
        </p:txBody>
      </p:sp>
      <p:sp>
        <p:nvSpPr>
          <p:cNvPr id="4" name="Прямоугольник 3"/>
          <p:cNvSpPr/>
          <p:nvPr/>
        </p:nvSpPr>
        <p:spPr>
          <a:xfrm>
            <a:off x="822960" y="1451610"/>
            <a:ext cx="7440930" cy="6433043"/>
          </a:xfrm>
          <a:prstGeom prst="rect">
            <a:avLst/>
          </a:prstGeom>
        </p:spPr>
        <p:txBody>
          <a:bodyPr wrap="square">
            <a:spAutoFit/>
          </a:bodyPr>
          <a:lstStyle/>
          <a:p>
            <a:pPr algn="just">
              <a:lnSpc>
                <a:spcPct val="115000"/>
              </a:lnSpc>
              <a:spcAft>
                <a:spcPts val="1000"/>
              </a:spcAft>
            </a:pPr>
            <a:r>
              <a:rPr lang="ru-RU" b="1" dirty="0" smtClean="0">
                <a:latin typeface="Times New Roman" pitchFamily="18" charset="0"/>
                <a:ea typeface="Calibri"/>
                <a:cs typeface="Times New Roman" pitchFamily="18" charset="0"/>
              </a:rPr>
              <a:t>«</a:t>
            </a:r>
            <a:r>
              <a:rPr lang="ru-RU" sz="2000" b="1" dirty="0" smtClean="0">
                <a:latin typeface="Times New Roman" pitchFamily="18" charset="0"/>
                <a:ea typeface="Calibri"/>
                <a:cs typeface="Times New Roman" pitchFamily="18" charset="0"/>
              </a:rPr>
              <a:t>1.  Для слабослышащих участников итогового сочинения (изложения):</a:t>
            </a:r>
            <a:endParaRPr lang="ru-RU" sz="2000" dirty="0" smtClean="0">
              <a:latin typeface="Times New Roman" pitchFamily="18" charset="0"/>
              <a:ea typeface="Times New Roman"/>
              <a:cs typeface="Times New Roman" pitchFamily="18" charset="0"/>
            </a:endParaRPr>
          </a:p>
          <a:p>
            <a:pPr algn="just">
              <a:lnSpc>
                <a:spcPct val="115000"/>
              </a:lnSpc>
              <a:buFont typeface="Wingdings" pitchFamily="2" charset="2"/>
              <a:buChar char="ü"/>
            </a:pPr>
            <a:r>
              <a:rPr lang="ru-RU" sz="2200" dirty="0" smtClean="0">
                <a:latin typeface="Times New Roman" pitchFamily="18" charset="0"/>
                <a:ea typeface="Calibri"/>
                <a:cs typeface="Times New Roman" pitchFamily="18" charset="0"/>
              </a:rPr>
              <a:t>учебные кабинеты для проведения сочинения (изложения) оборудуются звукоусиливающей аппаратурой как коллективного, так и индивидуального пользования;</a:t>
            </a:r>
            <a:endParaRPr lang="ru-RU" sz="2200" dirty="0" smtClean="0">
              <a:latin typeface="Times New Roman" pitchFamily="18" charset="0"/>
              <a:cs typeface="Times New Roman" pitchFamily="18" charset="0"/>
            </a:endParaRPr>
          </a:p>
          <a:p>
            <a:pPr algn="just">
              <a:lnSpc>
                <a:spcPct val="115000"/>
              </a:lnSpc>
              <a:buFont typeface="Wingdings" pitchFamily="2" charset="2"/>
              <a:buChar char="ü"/>
              <a:tabLst>
                <a:tab pos="450215" algn="l"/>
              </a:tabLst>
            </a:pPr>
            <a:r>
              <a:rPr lang="ru-RU" sz="2200" dirty="0" smtClean="0">
                <a:latin typeface="Times New Roman" pitchFamily="18" charset="0"/>
                <a:ea typeface="Calibri"/>
                <a:cs typeface="Times New Roman" pitchFamily="18" charset="0"/>
              </a:rPr>
              <a:t>при необходимости привлекается </a:t>
            </a:r>
            <a:r>
              <a:rPr lang="ru-RU" sz="2200" dirty="0" err="1" smtClean="0">
                <a:latin typeface="Times New Roman" pitchFamily="18" charset="0"/>
                <a:ea typeface="Calibri"/>
                <a:cs typeface="Times New Roman" pitchFamily="18" charset="0"/>
              </a:rPr>
              <a:t>ассистент-сурдопереводчик</a:t>
            </a:r>
            <a:r>
              <a:rPr lang="ru-RU" sz="2200" dirty="0" smtClean="0">
                <a:latin typeface="Times New Roman" pitchFamily="18" charset="0"/>
                <a:ea typeface="Calibri"/>
                <a:cs typeface="Times New Roman" pitchFamily="18" charset="0"/>
              </a:rPr>
              <a:t>;</a:t>
            </a:r>
            <a:endParaRPr lang="ru-RU" sz="2200" dirty="0" smtClean="0">
              <a:latin typeface="Times New Roman" pitchFamily="18" charset="0"/>
              <a:cs typeface="Times New Roman" pitchFamily="18" charset="0"/>
            </a:endParaRPr>
          </a:p>
          <a:p>
            <a:pPr algn="just">
              <a:lnSpc>
                <a:spcPct val="115000"/>
              </a:lnSpc>
              <a:buFont typeface="Wingdings" pitchFamily="2" charset="2"/>
              <a:buChar char="ü"/>
              <a:tabLst>
                <a:tab pos="450215" algn="l"/>
              </a:tabLst>
            </a:pPr>
            <a:r>
              <a:rPr lang="ru-RU" sz="2200" dirty="0" smtClean="0">
                <a:latin typeface="Times New Roman" pitchFamily="18" charset="0"/>
                <a:ea typeface="Calibri"/>
                <a:cs typeface="Times New Roman" pitchFamily="18" charset="0"/>
              </a:rPr>
              <a:t>при необходимости участникам итогового изложения текст изложения выдается на 40 минут. По истечении этого времени член комиссии по проведению итогового сочинения (изложения) забирает текст и участник пишет изложение.» </a:t>
            </a:r>
            <a:endParaRPr lang="ru-RU" sz="2200" dirty="0" smtClean="0">
              <a:latin typeface="Times New Roman" pitchFamily="18" charset="0"/>
              <a:cs typeface="Times New Roman" pitchFamily="18" charset="0"/>
            </a:endParaRP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Изменение формулировки о сроке действия итогового сочинения (изложения)</a:t>
            </a:r>
            <a:endParaRPr lang="ru-RU" sz="2800" b="1" dirty="0" smtClean="0">
              <a:solidFill>
                <a:srgbClr val="7030A0"/>
              </a:solidFill>
            </a:endParaRPr>
          </a:p>
        </p:txBody>
      </p:sp>
      <p:sp>
        <p:nvSpPr>
          <p:cNvPr id="4" name="Прямоугольник 3"/>
          <p:cNvSpPr/>
          <p:nvPr/>
        </p:nvSpPr>
        <p:spPr>
          <a:xfrm>
            <a:off x="971550" y="1451610"/>
            <a:ext cx="7292340" cy="7083478"/>
          </a:xfrm>
          <a:prstGeom prst="rect">
            <a:avLst/>
          </a:prstGeom>
        </p:spPr>
        <p:txBody>
          <a:bodyPr wrap="square">
            <a:spAutoFit/>
          </a:bodyPr>
          <a:lstStyle/>
          <a:p>
            <a:pPr indent="354013" algn="just">
              <a:lnSpc>
                <a:spcPct val="115000"/>
              </a:lnSpc>
              <a:spcAft>
                <a:spcPts val="0"/>
              </a:spcAft>
            </a:pPr>
            <a:r>
              <a:rPr lang="ru-RU" sz="2000" dirty="0" smtClean="0">
                <a:latin typeface="Times New Roman"/>
                <a:ea typeface="Calibri"/>
              </a:rPr>
              <a:t>«1.8 Срок действия итогового сочинения</a:t>
            </a:r>
            <a:endParaRPr lang="ru-RU" sz="2000" dirty="0" smtClean="0">
              <a:latin typeface="Times New Roman"/>
              <a:ea typeface="Times New Roman"/>
            </a:endParaRPr>
          </a:p>
          <a:p>
            <a:pPr indent="354013" algn="just">
              <a:lnSpc>
                <a:spcPct val="115000"/>
              </a:lnSpc>
              <a:spcAft>
                <a:spcPts val="0"/>
              </a:spcAft>
            </a:pPr>
            <a:r>
              <a:rPr lang="ru-RU" sz="2000" dirty="0" smtClean="0">
                <a:latin typeface="Times New Roman"/>
                <a:ea typeface="Calibri"/>
              </a:rPr>
              <a:t>Итоговое сочинение </a:t>
            </a:r>
            <a:r>
              <a:rPr lang="ru-RU" sz="2000" b="1" dirty="0" smtClean="0">
                <a:latin typeface="Times New Roman"/>
                <a:ea typeface="Calibri"/>
              </a:rPr>
              <a:t>в случае представления его при приеме на обучение по программам </a:t>
            </a:r>
            <a:r>
              <a:rPr lang="ru-RU" sz="2000" b="1" dirty="0" err="1" smtClean="0">
                <a:latin typeface="Times New Roman"/>
                <a:ea typeface="Calibri"/>
              </a:rPr>
              <a:t>бакалавриата</a:t>
            </a:r>
            <a:r>
              <a:rPr lang="ru-RU" sz="2000" b="1" dirty="0" smtClean="0">
                <a:latin typeface="Times New Roman"/>
                <a:ea typeface="Calibri"/>
              </a:rPr>
              <a:t> и программам </a:t>
            </a:r>
            <a:r>
              <a:rPr lang="ru-RU" sz="2000" b="1" dirty="0" err="1" smtClean="0">
                <a:latin typeface="Times New Roman"/>
                <a:ea typeface="Calibri"/>
              </a:rPr>
              <a:t>специалитета</a:t>
            </a:r>
            <a:r>
              <a:rPr lang="ru-RU" sz="2000" b="1" dirty="0" smtClean="0">
                <a:latin typeface="Times New Roman"/>
                <a:ea typeface="Calibri"/>
              </a:rPr>
              <a:t> действительно в течение четырех лет</a:t>
            </a:r>
            <a:r>
              <a:rPr lang="ru-RU" sz="2000" dirty="0" smtClean="0">
                <a:latin typeface="Times New Roman"/>
                <a:ea typeface="Calibri"/>
              </a:rPr>
              <a:t>, следующих за годом написания такого сочинения. </a:t>
            </a:r>
            <a:endParaRPr lang="ru-RU" sz="2000" dirty="0" smtClean="0">
              <a:latin typeface="Times New Roman"/>
              <a:ea typeface="Times New Roman"/>
            </a:endParaRPr>
          </a:p>
          <a:p>
            <a:pPr indent="354013" algn="just">
              <a:lnSpc>
                <a:spcPct val="115000"/>
              </a:lnSpc>
              <a:spcAft>
                <a:spcPts val="0"/>
              </a:spcAft>
            </a:pPr>
            <a:r>
              <a:rPr lang="ru-RU" sz="2000" dirty="0" smtClean="0">
                <a:latin typeface="Times New Roman"/>
                <a:ea typeface="Calibri"/>
              </a:rPr>
              <a:t>Выпускники прошлых лет могут участвовать в итоговом сочинении, в том числе при наличии у них действующего итогового сочинения прошлых лет. </a:t>
            </a:r>
            <a:endParaRPr lang="ru-RU" sz="2000" dirty="0" smtClean="0">
              <a:latin typeface="Times New Roman"/>
              <a:ea typeface="Times New Roman"/>
            </a:endParaRPr>
          </a:p>
          <a:p>
            <a:pPr indent="354013" algn="just">
              <a:lnSpc>
                <a:spcPct val="115000"/>
              </a:lnSpc>
              <a:spcAft>
                <a:spcPts val="0"/>
              </a:spcAft>
            </a:pPr>
            <a:r>
              <a:rPr lang="ru-RU" sz="2000" dirty="0" smtClean="0">
                <a:latin typeface="Times New Roman"/>
                <a:ea typeface="Calibri"/>
              </a:rPr>
              <a:t>Выпускники прошлых лет, изъявившие желание повторно участвовать в написании итогового сочинения, вправе предоставить в образовательные организации высшего образования итоговое сочинение только текущего года, при этом итоговое сочинение прошлого года аннулируется.»</a:t>
            </a:r>
            <a:endParaRPr lang="ru-RU" sz="2000" dirty="0" smtClean="0">
              <a:latin typeface="Times New Roman"/>
              <a:ea typeface="Times New Roman"/>
            </a:endParaRPr>
          </a:p>
          <a:p>
            <a:pPr algn="just">
              <a:lnSpc>
                <a:spcPct val="115000"/>
              </a:lnSpc>
              <a:tabLst>
                <a:tab pos="450215" algn="l"/>
              </a:tabLst>
            </a:pPr>
            <a:endParaRPr lang="ru-RU" sz="2200" dirty="0" smtClean="0">
              <a:latin typeface="Times New Roman" pitchFamily="18" charset="0"/>
              <a:cs typeface="Times New Roman" pitchFamily="18" charset="0"/>
            </a:endParaRP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708660" y="651511"/>
            <a:ext cx="766953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Приказ ОО о создании комиссии по проведению итогового сочинения (изложения)</a:t>
            </a:r>
            <a:endParaRPr lang="ru-RU" sz="2800" b="1" dirty="0" smtClean="0">
              <a:solidFill>
                <a:srgbClr val="7030A0"/>
              </a:solidFill>
            </a:endParaRPr>
          </a:p>
        </p:txBody>
      </p:sp>
      <p:sp>
        <p:nvSpPr>
          <p:cNvPr id="4" name="Прямоугольник 3"/>
          <p:cNvSpPr/>
          <p:nvPr/>
        </p:nvSpPr>
        <p:spPr>
          <a:xfrm>
            <a:off x="971550" y="1737360"/>
            <a:ext cx="7292340" cy="6309420"/>
          </a:xfrm>
          <a:prstGeom prst="rect">
            <a:avLst/>
          </a:prstGeom>
        </p:spPr>
        <p:txBody>
          <a:bodyPr wrap="square">
            <a:spAutoFit/>
          </a:bodyPr>
          <a:lstStyle/>
          <a:p>
            <a:pPr indent="354013" algn="just">
              <a:lnSpc>
                <a:spcPct val="115000"/>
              </a:lnSpc>
              <a:spcAft>
                <a:spcPts val="0"/>
              </a:spcAft>
            </a:pPr>
            <a:r>
              <a:rPr lang="ru-RU" sz="2000" dirty="0" smtClean="0">
                <a:solidFill>
                  <a:srgbClr val="000000"/>
                </a:solidFill>
                <a:latin typeface="Times New Roman"/>
                <a:ea typeface="Times New Roman"/>
              </a:rPr>
              <a:t>«В целях проведения итогового сочинения (изложения) </a:t>
            </a:r>
            <a:r>
              <a:rPr lang="ru-RU" sz="2000" b="1" dirty="0" smtClean="0">
                <a:solidFill>
                  <a:srgbClr val="000000"/>
                </a:solidFill>
                <a:latin typeface="Times New Roman"/>
                <a:ea typeface="Times New Roman"/>
              </a:rPr>
              <a:t>не позднее чем за две недели</a:t>
            </a:r>
            <a:r>
              <a:rPr lang="ru-RU" sz="2000" dirty="0" smtClean="0">
                <a:solidFill>
                  <a:srgbClr val="000000"/>
                </a:solidFill>
                <a:latin typeface="Times New Roman"/>
                <a:ea typeface="Times New Roman"/>
              </a:rPr>
              <a:t> до проведения итогового сочинения (изложения) руководителю образовательной организации необходимо </a:t>
            </a:r>
            <a:r>
              <a:rPr lang="ru-RU" sz="2000" b="1" dirty="0" smtClean="0">
                <a:solidFill>
                  <a:srgbClr val="000000"/>
                </a:solidFill>
                <a:latin typeface="Times New Roman"/>
                <a:ea typeface="Times New Roman"/>
              </a:rPr>
              <a:t>приказом сформировать</a:t>
            </a:r>
            <a:r>
              <a:rPr lang="ru-RU" sz="2000" dirty="0" smtClean="0">
                <a:solidFill>
                  <a:srgbClr val="000000"/>
                </a:solidFill>
                <a:latin typeface="Times New Roman"/>
                <a:ea typeface="Times New Roman"/>
              </a:rPr>
              <a:t> составы комиссий образовательной организации</a:t>
            </a:r>
            <a:r>
              <a:rPr lang="ru-RU" sz="2000" dirty="0" smtClean="0">
                <a:solidFill>
                  <a:srgbClr val="000000"/>
                </a:solidFill>
                <a:latin typeface="Times New Roman"/>
                <a:ea typeface="Times New Roman"/>
              </a:rPr>
              <a:t>.»</a:t>
            </a:r>
            <a:endParaRPr lang="ru-RU" sz="2000" dirty="0" smtClean="0">
              <a:latin typeface="Times New Roman" pitchFamily="18" charset="0"/>
              <a:cs typeface="Times New Roman" pitchFamily="18" charset="0"/>
            </a:endParaRPr>
          </a:p>
          <a:p>
            <a:pPr indent="354013" algn="just">
              <a:lnSpc>
                <a:spcPct val="115000"/>
              </a:lnSpc>
              <a:spcBef>
                <a:spcPts val="1800"/>
              </a:spcBef>
              <a:spcAft>
                <a:spcPts val="600"/>
              </a:spcAft>
            </a:pPr>
            <a:r>
              <a:rPr lang="ru-RU" sz="2000" dirty="0" smtClean="0">
                <a:latin typeface="Times New Roman"/>
                <a:ea typeface="Calibri"/>
              </a:rPr>
              <a:t>«Составы </a:t>
            </a:r>
            <a:r>
              <a:rPr lang="ru-RU" sz="2000" dirty="0" smtClean="0">
                <a:latin typeface="Times New Roman"/>
                <a:ea typeface="Calibri"/>
              </a:rPr>
              <a:t>комиссий образовательной организации формируются из школьных учителей-предметников, администрации школы. Комиссии образовательной организации должны состоять не менее чем из трех человек в зависимости от количества участников итогового сочинения (изложения).» </a:t>
            </a:r>
            <a:endParaRPr lang="ru-RU" sz="2000" b="1" dirty="0" smtClean="0">
              <a:latin typeface="Times New Roman"/>
              <a:ea typeface="Times New Roman"/>
            </a:endParaRPr>
          </a:p>
          <a:p>
            <a:pPr indent="354013" algn="just">
              <a:spcAft>
                <a:spcPts val="0"/>
              </a:spcAft>
              <a:buFont typeface="Wingdings" pitchFamily="2" charset="2"/>
              <a:buChar char="ü"/>
            </a:pPr>
            <a:endParaRPr lang="ru-RU" sz="2800" dirty="0" smtClean="0">
              <a:latin typeface="Times New Roman"/>
              <a:cs typeface="Times New Roman" pitchFamily="18" charset="0"/>
            </a:endParaRPr>
          </a:p>
          <a:p>
            <a:pPr indent="354013" algn="just">
              <a:buFont typeface="Wingdings" pitchFamily="2" charset="2"/>
              <a:buChar char="ü"/>
            </a:pPr>
            <a:endParaRPr lang="ru-RU" sz="2800" dirty="0" smtClean="0">
              <a:latin typeface="Times New Roman"/>
              <a:cs typeface="Times New Roman" pitchFamily="18" charset="0"/>
            </a:endParaRPr>
          </a:p>
          <a:p>
            <a:pPr indent="354013" algn="just">
              <a:buFont typeface="Wingdings" pitchFamily="2" charset="2"/>
              <a:buChar char="ü"/>
            </a:pPr>
            <a:endParaRPr lang="ru-RU" sz="2800" dirty="0" smtClean="0">
              <a:latin typeface="Times New Roman" pitchFamily="18" charset="0"/>
              <a:cs typeface="Times New Roman" pitchFamily="18" charset="0"/>
            </a:endParaRPr>
          </a:p>
          <a:p>
            <a:pPr indent="354013" algn="just"/>
            <a:endParaRPr lang="ru-RU" sz="28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sz="2800"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Комиссия </a:t>
            </a:r>
            <a:r>
              <a:rPr lang="ru-RU" sz="2800" b="1" dirty="0" smtClean="0">
                <a:solidFill>
                  <a:srgbClr val="7030A0"/>
                </a:solidFill>
                <a:latin typeface="Times New Roman" pitchFamily="18" charset="0"/>
                <a:cs typeface="Times New Roman" pitchFamily="18" charset="0"/>
              </a:rPr>
              <a:t>ОО по проведению сочинения</a:t>
            </a:r>
            <a:endParaRPr lang="ru-RU" sz="2800" b="1" dirty="0" smtClean="0">
              <a:solidFill>
                <a:srgbClr val="7030A0"/>
              </a:solidFill>
            </a:endParaRPr>
          </a:p>
        </p:txBody>
      </p:sp>
      <p:sp>
        <p:nvSpPr>
          <p:cNvPr id="4" name="Прямоугольник 3"/>
          <p:cNvSpPr/>
          <p:nvPr/>
        </p:nvSpPr>
        <p:spPr>
          <a:xfrm>
            <a:off x="971550" y="1108710"/>
            <a:ext cx="7292340" cy="8240717"/>
          </a:xfrm>
          <a:prstGeom prst="rect">
            <a:avLst/>
          </a:prstGeom>
        </p:spPr>
        <p:txBody>
          <a:bodyPr wrap="square">
            <a:spAutoFit/>
          </a:bodyPr>
          <a:lstStyle/>
          <a:p>
            <a:pPr indent="450215" algn="just">
              <a:lnSpc>
                <a:spcPct val="115000"/>
              </a:lnSpc>
              <a:buFont typeface="Wingdings" pitchFamily="2" charset="2"/>
              <a:buChar char="ü"/>
            </a:pPr>
            <a:r>
              <a:rPr lang="ru-RU" sz="2200" dirty="0" smtClean="0">
                <a:latin typeface="Times New Roman" pitchFamily="18" charset="0"/>
                <a:ea typeface="Calibri"/>
                <a:cs typeface="Times New Roman" pitchFamily="18" charset="0"/>
              </a:rPr>
              <a:t>организует ознакомление под роспись обучающихся и их родителей (законных представителей) с Памяткой о порядке проведения итогового сочинения (изложения) (см. приложение 4);</a:t>
            </a:r>
            <a:endParaRPr lang="ru-RU" sz="22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200" dirty="0" smtClean="0">
                <a:latin typeface="Times New Roman" pitchFamily="18" charset="0"/>
                <a:ea typeface="Calibri"/>
                <a:cs typeface="Times New Roman" pitchFamily="18" charset="0"/>
              </a:rPr>
              <a:t>организует проведение итогового сочинения (изложения) в соответствии с требованиями настоящих Методических рекомендаций и порядком проведения итогового сочинения (изложения), утвержденным ОИВ;</a:t>
            </a:r>
            <a:endParaRPr lang="ru-RU" sz="22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200" dirty="0" smtClean="0">
                <a:latin typeface="Times New Roman" pitchFamily="18" charset="0"/>
                <a:ea typeface="Calibri"/>
                <a:cs typeface="Times New Roman" pitchFamily="18" charset="0"/>
              </a:rPr>
              <a:t>предоставляет сведения для внесения в </a:t>
            </a:r>
            <a:r>
              <a:rPr lang="ru-RU" sz="2200" dirty="0" smtClean="0">
                <a:latin typeface="Times New Roman" pitchFamily="18" charset="0"/>
                <a:ea typeface="Calibri"/>
                <a:cs typeface="Times New Roman" pitchFamily="18" charset="0"/>
              </a:rPr>
              <a:t>РИС;</a:t>
            </a:r>
          </a:p>
          <a:p>
            <a:pPr indent="446088" algn="just">
              <a:lnSpc>
                <a:spcPct val="115000"/>
              </a:lnSpc>
              <a:buFont typeface="Wingdings" pitchFamily="2" charset="2"/>
              <a:buChar char="ü"/>
            </a:pPr>
            <a:r>
              <a:rPr lang="ru-RU" sz="2200" dirty="0" smtClean="0">
                <a:latin typeface="Times New Roman"/>
                <a:ea typeface="Calibri"/>
              </a:rPr>
              <a:t>информирует обучающихся и их родителей (законных представителей) о сроках, процедуре проведения итогового сочинения (изложения), о времени и месте ознакомления с результатами итогового сочинения (изложения);</a:t>
            </a:r>
            <a:endParaRPr lang="ru-RU" sz="2200" b="1" dirty="0" smtClean="0">
              <a:latin typeface="Times New Roman"/>
              <a:ea typeface="Times New Roman"/>
            </a:endParaRPr>
          </a:p>
          <a:p>
            <a:pPr indent="450215" algn="just">
              <a:lnSpc>
                <a:spcPct val="115000"/>
              </a:lnSpc>
              <a:buFont typeface="Wingdings" pitchFamily="2" charset="2"/>
              <a:buChar char="ü"/>
            </a:pPr>
            <a:endParaRPr lang="ru-RU" sz="2200" dirty="0" smtClean="0">
              <a:latin typeface="Times New Roman" pitchFamily="18" charset="0"/>
              <a:cs typeface="Times New Roman" pitchFamily="18" charset="0"/>
            </a:endParaRPr>
          </a:p>
          <a:p>
            <a:pPr algn="just">
              <a:lnSpc>
                <a:spcPct val="115000"/>
              </a:lnSpc>
              <a:tabLst>
                <a:tab pos="450215" algn="l"/>
              </a:tabLst>
            </a:pPr>
            <a:endParaRPr lang="ru-RU" sz="2200" dirty="0" smtClean="0">
              <a:latin typeface="Times New Roman" pitchFamily="18" charset="0"/>
              <a:cs typeface="Times New Roman" pitchFamily="18" charset="0"/>
            </a:endParaRP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Комиссия </a:t>
            </a:r>
            <a:r>
              <a:rPr lang="ru-RU" sz="2800" b="1" dirty="0" smtClean="0">
                <a:solidFill>
                  <a:srgbClr val="7030A0"/>
                </a:solidFill>
                <a:latin typeface="Times New Roman" pitchFamily="18" charset="0"/>
                <a:cs typeface="Times New Roman" pitchFamily="18" charset="0"/>
              </a:rPr>
              <a:t>ОО по проведению сочинения</a:t>
            </a:r>
            <a:endParaRPr lang="ru-RU" sz="2800" b="1" dirty="0" smtClean="0">
              <a:solidFill>
                <a:srgbClr val="7030A0"/>
              </a:solidFill>
            </a:endParaRPr>
          </a:p>
        </p:txBody>
      </p:sp>
      <p:sp>
        <p:nvSpPr>
          <p:cNvPr id="4" name="Прямоугольник 3"/>
          <p:cNvSpPr/>
          <p:nvPr/>
        </p:nvSpPr>
        <p:spPr>
          <a:xfrm>
            <a:off x="971550" y="1108710"/>
            <a:ext cx="7292340" cy="7837530"/>
          </a:xfrm>
          <a:prstGeom prst="rect">
            <a:avLst/>
          </a:prstGeom>
        </p:spPr>
        <p:txBody>
          <a:bodyPr wrap="square">
            <a:spAutoFit/>
          </a:bodyPr>
          <a:lstStyle/>
          <a:p>
            <a:pPr indent="450215" algn="just">
              <a:lnSpc>
                <a:spcPct val="115000"/>
              </a:lnSpc>
              <a:buFont typeface="Wingdings" pitchFamily="2" charset="2"/>
              <a:buChar char="ü"/>
            </a:pPr>
            <a:r>
              <a:rPr lang="ru-RU" sz="2400" dirty="0" smtClean="0">
                <a:latin typeface="Times New Roman" pitchFamily="18" charset="0"/>
                <a:ea typeface="Calibri"/>
                <a:cs typeface="Times New Roman" pitchFamily="18" charset="0"/>
              </a:rPr>
              <a:t>обеспечивает техническую поддержку проведения и проверки итогового сочинения (изложения), в том числе в соответствии с Рекомендациями по техническому обеспечению организации и проведения итогового сочинения (изложения);</a:t>
            </a:r>
            <a:endParaRPr lang="ru-RU" sz="24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400" dirty="0" smtClean="0">
                <a:latin typeface="Times New Roman" pitchFamily="18" charset="0"/>
                <a:ea typeface="Calibri"/>
                <a:cs typeface="Times New Roman" pitchFamily="18" charset="0"/>
              </a:rPr>
              <a:t>получает темы сочинений (тексты изложений) и обеспечивает информационную безопасность;</a:t>
            </a:r>
            <a:endParaRPr lang="ru-RU" sz="24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400" dirty="0" smtClean="0">
                <a:latin typeface="Times New Roman" pitchFamily="18" charset="0"/>
                <a:ea typeface="Calibri"/>
                <a:cs typeface="Times New Roman" pitchFamily="18" charset="0"/>
              </a:rPr>
              <a:t>обеспечивает участников итогового сочинения орфографическими словарями при проведении итогового сочинения;</a:t>
            </a:r>
            <a:endParaRPr lang="ru-RU" sz="2400" dirty="0" smtClean="0">
              <a:latin typeface="Times New Roman" pitchFamily="18" charset="0"/>
              <a:cs typeface="Times New Roman" pitchFamily="18" charset="0"/>
            </a:endParaRPr>
          </a:p>
          <a:p>
            <a:pPr algn="just">
              <a:buFont typeface="Wingdings" pitchFamily="2" charset="2"/>
              <a:buChar char="ü"/>
            </a:pPr>
            <a:r>
              <a:rPr lang="ru-RU" sz="2400" dirty="0" smtClean="0">
                <a:latin typeface="Times New Roman" pitchFamily="18" charset="0"/>
                <a:ea typeface="Calibri"/>
                <a:cs typeface="Times New Roman" pitchFamily="18" charset="0"/>
              </a:rPr>
              <a:t>обеспечивает участников итогового изложения орфографическими и толковыми словарями при проведении итогового изложения.</a:t>
            </a:r>
            <a:endParaRPr lang="ru-RU" sz="2200" dirty="0" smtClean="0">
              <a:latin typeface="Times New Roman" pitchFamily="18" charset="0"/>
              <a:cs typeface="Times New Roman" pitchFamily="18" charset="0"/>
            </a:endParaRPr>
          </a:p>
          <a:p>
            <a:pPr algn="just">
              <a:lnSpc>
                <a:spcPct val="115000"/>
              </a:lnSpc>
              <a:tabLst>
                <a:tab pos="450215" algn="l"/>
              </a:tabLst>
            </a:pPr>
            <a:endParaRPr lang="ru-RU" sz="2200" dirty="0" smtClean="0">
              <a:latin typeface="Times New Roman" pitchFamily="18" charset="0"/>
              <a:cs typeface="Times New Roman" pitchFamily="18" charset="0"/>
            </a:endParaRP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Досрочное завершение написания итогового  сочинения (изложения)</a:t>
            </a:r>
            <a:endParaRPr lang="ru-RU" sz="2800" b="1" dirty="0" smtClean="0">
              <a:solidFill>
                <a:srgbClr val="7030A0"/>
              </a:solidFill>
            </a:endParaRPr>
          </a:p>
        </p:txBody>
      </p:sp>
      <p:sp>
        <p:nvSpPr>
          <p:cNvPr id="4" name="Прямоугольник 3"/>
          <p:cNvSpPr/>
          <p:nvPr/>
        </p:nvSpPr>
        <p:spPr>
          <a:xfrm>
            <a:off x="971550" y="1543050"/>
            <a:ext cx="7292340" cy="6764929"/>
          </a:xfrm>
          <a:prstGeom prst="rect">
            <a:avLst/>
          </a:prstGeom>
        </p:spPr>
        <p:txBody>
          <a:bodyPr wrap="square">
            <a:spAutoFit/>
          </a:bodyPr>
          <a:lstStyle/>
          <a:p>
            <a:pPr indent="450215" algn="just">
              <a:lnSpc>
                <a:spcPct val="115000"/>
              </a:lnSpc>
            </a:pPr>
            <a:r>
              <a:rPr lang="ru-RU" sz="2400" dirty="0" smtClean="0">
                <a:latin typeface="Times New Roman" pitchFamily="18" charset="0"/>
                <a:cs typeface="Times New Roman" pitchFamily="18" charset="0"/>
              </a:rPr>
              <a:t>«В случае если участник итогового сочинения (изложения) по состоянию здоровья или другим объективным причинам не может завершить написание итогового сочинения (изложения), он может покинуть место проведения итогового сочинения (изложения). Члены комиссии образовательной организации по проведению итогового сочинения (изложения) составляют «Акт о досрочном завершении написания итогового сочинения (изложения) по уважительным причинам».»</a:t>
            </a:r>
            <a:endParaRPr lang="ru-RU" sz="2200" dirty="0" smtClean="0">
              <a:latin typeface="Times New Roman" pitchFamily="18" charset="0"/>
              <a:cs typeface="Times New Roman" pitchFamily="18" charset="0"/>
            </a:endParaRP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Памятка для участников сочинения и их родителей</a:t>
            </a:r>
            <a:endParaRPr lang="ru-RU" sz="2800" b="1" dirty="0" smtClean="0">
              <a:solidFill>
                <a:srgbClr val="7030A0"/>
              </a:solidFill>
            </a:endParaRPr>
          </a:p>
        </p:txBody>
      </p:sp>
      <p:sp>
        <p:nvSpPr>
          <p:cNvPr id="4" name="Прямоугольник 3"/>
          <p:cNvSpPr/>
          <p:nvPr/>
        </p:nvSpPr>
        <p:spPr>
          <a:xfrm>
            <a:off x="971550" y="1794511"/>
            <a:ext cx="7292340" cy="5207579"/>
          </a:xfrm>
          <a:prstGeom prst="rect">
            <a:avLst/>
          </a:prstGeom>
        </p:spPr>
        <p:txBody>
          <a:bodyPr wrap="square">
            <a:spAutoFit/>
          </a:bodyPr>
          <a:lstStyle/>
          <a:p>
            <a:pPr indent="354013" algn="just">
              <a:lnSpc>
                <a:spcPct val="115000"/>
              </a:lnSpc>
            </a:pPr>
            <a:r>
              <a:rPr lang="ru-RU" sz="2800" dirty="0" smtClean="0">
                <a:latin typeface="Times New Roman"/>
                <a:ea typeface="Times New Roman"/>
              </a:rPr>
              <a:t>Разработана Памятка для участников сочинения и их родителей (законных представителей) с краткой информацией о процедуре, порядке проведения, о праве повторного допуска к написанию сочинения, об использовании сочинения при приеме в вузы и т.д. (для ознакомления под роспись)</a:t>
            </a: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Порядок предоставления итогового сочинения в вузы</a:t>
            </a:r>
            <a:endParaRPr lang="ru-RU" sz="2800" b="1" dirty="0" smtClean="0">
              <a:solidFill>
                <a:srgbClr val="7030A0"/>
              </a:solidFill>
            </a:endParaRPr>
          </a:p>
        </p:txBody>
      </p:sp>
      <p:sp>
        <p:nvSpPr>
          <p:cNvPr id="4" name="Прямоугольник 3"/>
          <p:cNvSpPr/>
          <p:nvPr/>
        </p:nvSpPr>
        <p:spPr>
          <a:xfrm>
            <a:off x="971550" y="1554480"/>
            <a:ext cx="7292340" cy="6084743"/>
          </a:xfrm>
          <a:prstGeom prst="rect">
            <a:avLst/>
          </a:prstGeom>
        </p:spPr>
        <p:txBody>
          <a:bodyPr wrap="square">
            <a:spAutoFit/>
          </a:bodyPr>
          <a:lstStyle/>
          <a:p>
            <a:pPr algn="just">
              <a:lnSpc>
                <a:spcPct val="115000"/>
              </a:lnSpc>
            </a:pPr>
            <a:r>
              <a:rPr lang="ru-RU" sz="1600" dirty="0" smtClean="0">
                <a:latin typeface="Times New Roman"/>
                <a:ea typeface="Calibri"/>
              </a:rPr>
              <a:t>«При приеме на обучение по программам </a:t>
            </a:r>
            <a:r>
              <a:rPr lang="ru-RU" sz="1600" dirty="0" err="1" smtClean="0">
                <a:latin typeface="Times New Roman"/>
                <a:ea typeface="Calibri"/>
              </a:rPr>
              <a:t>бакалавриата</a:t>
            </a:r>
            <a:r>
              <a:rPr lang="ru-RU" sz="1600" dirty="0" smtClean="0">
                <a:latin typeface="Times New Roman"/>
                <a:ea typeface="Calibri"/>
              </a:rPr>
              <a:t>, </a:t>
            </a:r>
            <a:r>
              <a:rPr lang="ru-RU" sz="1600" dirty="0" err="1" smtClean="0">
                <a:latin typeface="Times New Roman"/>
                <a:ea typeface="Calibri"/>
              </a:rPr>
              <a:t>программам</a:t>
            </a:r>
            <a:r>
              <a:rPr lang="ru-RU" sz="1600" dirty="0" smtClean="0">
                <a:latin typeface="Times New Roman"/>
                <a:ea typeface="Calibri"/>
              </a:rPr>
              <a:t> </a:t>
            </a:r>
            <a:r>
              <a:rPr lang="ru-RU" sz="1600" dirty="0" err="1" smtClean="0">
                <a:latin typeface="Times New Roman"/>
                <a:ea typeface="Calibri"/>
              </a:rPr>
              <a:t>специалитета</a:t>
            </a:r>
            <a:r>
              <a:rPr lang="ru-RU" sz="1600" dirty="0" smtClean="0">
                <a:latin typeface="Times New Roman"/>
                <a:ea typeface="Calibri"/>
              </a:rPr>
              <a:t> поступающему может быть начислено </a:t>
            </a:r>
            <a:r>
              <a:rPr lang="ru-RU" sz="1600" b="1" dirty="0" smtClean="0">
                <a:latin typeface="Times New Roman"/>
                <a:ea typeface="Calibri"/>
              </a:rPr>
              <a:t>за индивидуальные достижения не более 10 баллов суммарно</a:t>
            </a:r>
            <a:r>
              <a:rPr lang="ru-RU" sz="1600" dirty="0" smtClean="0">
                <a:latin typeface="Times New Roman"/>
                <a:ea typeface="Calibri"/>
              </a:rPr>
              <a:t>.</a:t>
            </a:r>
            <a:endParaRPr lang="ru-RU" sz="1600" dirty="0" smtClean="0">
              <a:latin typeface="Times New Roman"/>
              <a:ea typeface="Times New Roman"/>
            </a:endParaRPr>
          </a:p>
          <a:p>
            <a:pPr algn="just"/>
            <a:r>
              <a:rPr lang="ru-RU" sz="1600" dirty="0" smtClean="0">
                <a:latin typeface="Times New Roman"/>
                <a:ea typeface="Calibri"/>
              </a:rPr>
              <a:t>Перечень индивидуальных достижений, учитываемых при приеме на обучение по программам </a:t>
            </a:r>
            <a:r>
              <a:rPr lang="ru-RU" sz="1600" dirty="0" err="1" smtClean="0">
                <a:latin typeface="Times New Roman"/>
                <a:ea typeface="Calibri"/>
              </a:rPr>
              <a:t>бакалавриата</a:t>
            </a:r>
            <a:r>
              <a:rPr lang="ru-RU" sz="1600" dirty="0" smtClean="0">
                <a:latin typeface="Times New Roman"/>
                <a:ea typeface="Calibri"/>
              </a:rPr>
              <a:t>, </a:t>
            </a:r>
            <a:r>
              <a:rPr lang="ru-RU" sz="1600" dirty="0" err="1" smtClean="0">
                <a:latin typeface="Times New Roman"/>
                <a:ea typeface="Calibri"/>
              </a:rPr>
              <a:t>программам</a:t>
            </a:r>
            <a:r>
              <a:rPr lang="ru-RU" sz="1600" dirty="0" smtClean="0">
                <a:latin typeface="Times New Roman"/>
                <a:ea typeface="Calibri"/>
              </a:rPr>
              <a:t> </a:t>
            </a:r>
            <a:r>
              <a:rPr lang="ru-RU" sz="1600" dirty="0" err="1" smtClean="0">
                <a:latin typeface="Times New Roman"/>
                <a:ea typeface="Calibri"/>
              </a:rPr>
              <a:t>специалитета</a:t>
            </a:r>
            <a:r>
              <a:rPr lang="ru-RU" sz="1600" dirty="0" smtClean="0">
                <a:latin typeface="Times New Roman"/>
                <a:ea typeface="Calibri"/>
              </a:rPr>
              <a:t> при равенстве суммы конкурсных баллов, а также индивидуальных достижений, учитываемых при приеме на обучение по программам магистратуры, устанавливается организацией самостоятельно.»</a:t>
            </a:r>
          </a:p>
          <a:p>
            <a:pPr algn="just">
              <a:lnSpc>
                <a:spcPct val="115000"/>
              </a:lnSpc>
              <a:spcBef>
                <a:spcPts val="2400"/>
              </a:spcBef>
              <a:spcAft>
                <a:spcPts val="0"/>
              </a:spcAft>
            </a:pPr>
            <a:r>
              <a:rPr lang="ru-RU" sz="1600" b="1" kern="0" dirty="0" smtClean="0">
                <a:latin typeface="Times New Roman"/>
                <a:ea typeface="Calibri"/>
                <a:cs typeface="Times New Roman"/>
              </a:rPr>
              <a:t>«3</a:t>
            </a:r>
            <a:r>
              <a:rPr lang="ru-RU" sz="1600" b="1" kern="0" dirty="0" smtClean="0">
                <a:latin typeface="Times New Roman"/>
                <a:ea typeface="Calibri"/>
                <a:cs typeface="Times New Roman"/>
              </a:rPr>
              <a:t>. Рекомендуемые критерии оценивания итогового сочинения организациями, реализующими образовательные программы высшего образования</a:t>
            </a:r>
            <a:endParaRPr lang="ru-RU" sz="1600" b="1" kern="0" dirty="0" smtClean="0">
              <a:latin typeface="Cambria"/>
              <a:ea typeface="Times New Roman"/>
              <a:cs typeface="Times New Roman"/>
            </a:endParaRPr>
          </a:p>
          <a:p>
            <a:pPr algn="just">
              <a:lnSpc>
                <a:spcPct val="115000"/>
              </a:lnSpc>
              <a:spcAft>
                <a:spcPts val="0"/>
              </a:spcAft>
            </a:pPr>
            <a:r>
              <a:rPr lang="ru-RU" sz="1600" dirty="0" smtClean="0">
                <a:latin typeface="Times New Roman"/>
                <a:ea typeface="Calibri"/>
                <a:cs typeface="Times New Roman"/>
              </a:rPr>
              <a:t>Данные критерии носят рекомендательный характер. Образовательная организация высшего образования вправе разработать собственные критерии оценивания итогового сочинения, в том числе на основе предложенных. </a:t>
            </a:r>
            <a:endParaRPr lang="ru-RU" sz="1600" dirty="0" smtClean="0">
              <a:ea typeface="Calibri"/>
              <a:cs typeface="Times New Roman"/>
            </a:endParaRPr>
          </a:p>
          <a:p>
            <a:pPr algn="just">
              <a:lnSpc>
                <a:spcPct val="115000"/>
              </a:lnSpc>
              <a:spcAft>
                <a:spcPts val="0"/>
              </a:spcAft>
            </a:pPr>
            <a:r>
              <a:rPr lang="ru-RU" sz="1600" dirty="0" smtClean="0">
                <a:latin typeface="Times New Roman"/>
                <a:ea typeface="Calibri"/>
                <a:cs typeface="Times New Roman"/>
              </a:rPr>
              <a:t>Сочинение оценивается по десяти критериям и с учетом его объема и самостоятельности</a:t>
            </a:r>
            <a:r>
              <a:rPr lang="ru-RU" sz="1600" dirty="0" smtClean="0">
                <a:latin typeface="Times New Roman"/>
                <a:ea typeface="Calibri"/>
                <a:cs typeface="Times New Roman"/>
              </a:rPr>
              <a:t>.»</a:t>
            </a:r>
            <a:endParaRPr lang="ru-RU" sz="1600" dirty="0" smtClean="0">
              <a:ea typeface="Calibri"/>
              <a:cs typeface="Times New Roman"/>
            </a:endParaRPr>
          </a:p>
          <a:p>
            <a:pPr algn="just"/>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1384995"/>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Тематические направления итогового</a:t>
            </a:r>
          </a:p>
          <a:p>
            <a:pPr indent="450215" algn="ctr">
              <a:tabLst>
                <a:tab pos="-180340" algn="l"/>
              </a:tabLst>
            </a:pPr>
            <a:r>
              <a:rPr lang="ru-RU" sz="2800" b="1" dirty="0" smtClean="0">
                <a:solidFill>
                  <a:srgbClr val="7030A0"/>
                </a:solidFill>
                <a:latin typeface="Times New Roman" pitchFamily="18" charset="0"/>
                <a:cs typeface="Times New Roman" pitchFamily="18" charset="0"/>
              </a:rPr>
              <a:t>сочинения (изложения)</a:t>
            </a:r>
          </a:p>
          <a:p>
            <a:pPr indent="450215" algn="ctr">
              <a:tabLst>
                <a:tab pos="-180340" algn="l"/>
              </a:tabLst>
            </a:pPr>
            <a:r>
              <a:rPr lang="ru-RU" sz="2800" b="1" dirty="0" smtClean="0">
                <a:solidFill>
                  <a:srgbClr val="7030A0"/>
                </a:solidFill>
                <a:latin typeface="Times New Roman" pitchFamily="18" charset="0"/>
                <a:cs typeface="Times New Roman" pitchFamily="18" charset="0"/>
              </a:rPr>
              <a:t>2016/2017 учебного года</a:t>
            </a:r>
            <a:endParaRPr lang="ru-RU" sz="2800" b="1" dirty="0" smtClean="0">
              <a:solidFill>
                <a:srgbClr val="7030A0"/>
              </a:solidFill>
            </a:endParaRPr>
          </a:p>
        </p:txBody>
      </p:sp>
      <p:sp>
        <p:nvSpPr>
          <p:cNvPr id="4" name="Прямоугольник 3"/>
          <p:cNvSpPr/>
          <p:nvPr/>
        </p:nvSpPr>
        <p:spPr>
          <a:xfrm>
            <a:off x="971550" y="2171700"/>
            <a:ext cx="7292340" cy="4816703"/>
          </a:xfrm>
          <a:prstGeom prst="rect">
            <a:avLst/>
          </a:prstGeom>
        </p:spPr>
        <p:txBody>
          <a:bodyPr wrap="square">
            <a:spAutoFit/>
          </a:bodyPr>
          <a:lstStyle/>
          <a:p>
            <a:pPr lvl="0" algn="ctr"/>
            <a:r>
              <a:rPr lang="ru-RU" sz="4000" dirty="0" smtClean="0">
                <a:latin typeface="Times New Roman" pitchFamily="18" charset="0"/>
                <a:cs typeface="Times New Roman" pitchFamily="18" charset="0"/>
              </a:rPr>
              <a:t>«Разум и чувство</a:t>
            </a:r>
            <a:r>
              <a:rPr lang="ru-RU" sz="4000" dirty="0" smtClean="0">
                <a:latin typeface="Times New Roman" pitchFamily="18" charset="0"/>
                <a:cs typeface="Times New Roman" pitchFamily="18" charset="0"/>
              </a:rPr>
              <a:t>» </a:t>
            </a:r>
            <a:endParaRPr lang="ru-RU" sz="4000" dirty="0" smtClean="0">
              <a:latin typeface="Times New Roman" pitchFamily="18" charset="0"/>
              <a:cs typeface="Times New Roman" pitchFamily="18" charset="0"/>
            </a:endParaRPr>
          </a:p>
          <a:p>
            <a:pPr lvl="0" algn="ctr"/>
            <a:r>
              <a:rPr lang="ru-RU" sz="4000" dirty="0" smtClean="0">
                <a:latin typeface="Times New Roman" pitchFamily="18" charset="0"/>
                <a:cs typeface="Times New Roman" pitchFamily="18" charset="0"/>
              </a:rPr>
              <a:t>«Честь и бесчестие</a:t>
            </a:r>
            <a:r>
              <a:rPr lang="ru-RU" sz="4000" dirty="0" smtClean="0">
                <a:latin typeface="Times New Roman" pitchFamily="18" charset="0"/>
                <a:cs typeface="Times New Roman" pitchFamily="18" charset="0"/>
              </a:rPr>
              <a:t>» </a:t>
            </a:r>
            <a:endParaRPr lang="ru-RU" sz="4000" dirty="0" smtClean="0">
              <a:latin typeface="Times New Roman" pitchFamily="18" charset="0"/>
              <a:cs typeface="Times New Roman" pitchFamily="18" charset="0"/>
            </a:endParaRPr>
          </a:p>
          <a:p>
            <a:pPr lvl="0" algn="ctr"/>
            <a:r>
              <a:rPr lang="ru-RU" sz="4000" dirty="0" smtClean="0">
                <a:latin typeface="Times New Roman" pitchFamily="18" charset="0"/>
                <a:cs typeface="Times New Roman" pitchFamily="18" charset="0"/>
              </a:rPr>
              <a:t>«Победа и поражение</a:t>
            </a:r>
            <a:r>
              <a:rPr lang="ru-RU" sz="4000" dirty="0" smtClean="0">
                <a:latin typeface="Times New Roman" pitchFamily="18" charset="0"/>
                <a:cs typeface="Times New Roman" pitchFamily="18" charset="0"/>
              </a:rPr>
              <a:t>»</a:t>
            </a:r>
            <a:endParaRPr lang="ru-RU" sz="4000" dirty="0" smtClean="0">
              <a:latin typeface="Times New Roman" pitchFamily="18" charset="0"/>
              <a:cs typeface="Times New Roman" pitchFamily="18" charset="0"/>
            </a:endParaRPr>
          </a:p>
          <a:p>
            <a:pPr lvl="0" algn="ctr"/>
            <a:r>
              <a:rPr lang="ru-RU" sz="4000" dirty="0" smtClean="0">
                <a:latin typeface="Times New Roman" pitchFamily="18" charset="0"/>
                <a:cs typeface="Times New Roman" pitchFamily="18" charset="0"/>
              </a:rPr>
              <a:t>«Опыт и ошибки</a:t>
            </a:r>
            <a:r>
              <a:rPr lang="ru-RU" sz="4000" dirty="0" smtClean="0">
                <a:latin typeface="Times New Roman" pitchFamily="18" charset="0"/>
                <a:cs typeface="Times New Roman" pitchFamily="18" charset="0"/>
              </a:rPr>
              <a:t>» </a:t>
            </a:r>
            <a:endParaRPr lang="ru-RU" sz="4000" dirty="0" smtClean="0">
              <a:latin typeface="Times New Roman" pitchFamily="18" charset="0"/>
              <a:cs typeface="Times New Roman" pitchFamily="18" charset="0"/>
            </a:endParaRPr>
          </a:p>
          <a:p>
            <a:pPr lvl="0" algn="ctr"/>
            <a:r>
              <a:rPr lang="ru-RU" sz="4000" dirty="0" smtClean="0">
                <a:latin typeface="Times New Roman" pitchFamily="18" charset="0"/>
                <a:cs typeface="Times New Roman" pitchFamily="18" charset="0"/>
              </a:rPr>
              <a:t>«Дружба и вражда</a:t>
            </a:r>
            <a:r>
              <a:rPr lang="ru-RU" sz="4000" dirty="0" smtClean="0">
                <a:latin typeface="Times New Roman" pitchFamily="18" charset="0"/>
                <a:cs typeface="Times New Roman" pitchFamily="18" charset="0"/>
              </a:rPr>
              <a:t>»</a:t>
            </a:r>
            <a:endParaRPr lang="ru-RU" sz="4000" dirty="0" smtClean="0">
              <a:latin typeface="Times New Roman" pitchFamily="18" charset="0"/>
              <a:cs typeface="Times New Roman" pitchFamily="18" charset="0"/>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1062990" y="761111"/>
            <a:ext cx="6960870" cy="1723549"/>
          </a:xfrm>
          <a:prstGeom prst="rect">
            <a:avLst/>
          </a:prstGeom>
        </p:spPr>
        <p:txBody>
          <a:bodyPr wrap="square">
            <a:spAutoFit/>
          </a:bodyPr>
          <a:lstStyle/>
          <a:p>
            <a:pPr indent="450215" algn="ctr">
              <a:spcAft>
                <a:spcPts val="0"/>
              </a:spcAft>
            </a:pPr>
            <a:r>
              <a:rPr lang="ru-RU" sz="2600" b="1" dirty="0" smtClean="0">
                <a:solidFill>
                  <a:srgbClr val="7030A0"/>
                </a:solidFill>
                <a:latin typeface="Times New Roman"/>
                <a:ea typeface="Times New Roman"/>
              </a:rPr>
              <a:t>Сроки и продолжительность выполнения итогового сочинения (изложения)</a:t>
            </a:r>
          </a:p>
          <a:p>
            <a:pPr algn="ctr"/>
            <a:r>
              <a:rPr lang="ru-RU" sz="2400" b="1" dirty="0" smtClean="0">
                <a:solidFill>
                  <a:srgbClr val="0070C0"/>
                </a:solidFill>
              </a:rPr>
              <a:t> </a:t>
            </a:r>
            <a:endParaRPr lang="ru-RU" sz="2400" dirty="0" smtClean="0">
              <a:solidFill>
                <a:srgbClr val="0070C0"/>
              </a:solidFill>
            </a:endParaRPr>
          </a:p>
          <a:p>
            <a:pPr marL="457200" indent="-457200">
              <a:lnSpc>
                <a:spcPct val="150000"/>
              </a:lnSpc>
            </a:pPr>
            <a:endParaRPr lang="ru-RU" sz="2000" dirty="0" smtClean="0">
              <a:solidFill>
                <a:srgbClr val="C00000"/>
              </a:solidFill>
            </a:endParaRPr>
          </a:p>
        </p:txBody>
      </p:sp>
      <p:sp>
        <p:nvSpPr>
          <p:cNvPr id="4" name="Прямоугольник 3"/>
          <p:cNvSpPr/>
          <p:nvPr/>
        </p:nvSpPr>
        <p:spPr>
          <a:xfrm>
            <a:off x="1165860" y="1314450"/>
            <a:ext cx="6766560" cy="4508927"/>
          </a:xfrm>
          <a:prstGeom prst="rect">
            <a:avLst/>
          </a:prstGeom>
        </p:spPr>
        <p:txBody>
          <a:bodyPr wrap="square">
            <a:spAutoFit/>
          </a:bodyPr>
          <a:lstStyle/>
          <a:p>
            <a:pPr indent="450215" algn="just">
              <a:spcAft>
                <a:spcPts val="0"/>
              </a:spcAft>
              <a:buFont typeface="Wingdings" pitchFamily="2" charset="2"/>
              <a:buChar char="ü"/>
            </a:pPr>
            <a:endParaRPr lang="ru-RU" sz="2000" dirty="0" smtClean="0">
              <a:latin typeface="Times New Roman"/>
              <a:ea typeface="Times New Roman"/>
            </a:endParaRPr>
          </a:p>
          <a:p>
            <a:pPr indent="450215" algn="just">
              <a:spcAft>
                <a:spcPts val="0"/>
              </a:spcAft>
              <a:buFont typeface="Wingdings" pitchFamily="2" charset="2"/>
              <a:buChar char="ü"/>
            </a:pPr>
            <a:r>
              <a:rPr lang="ru-RU" sz="4000" dirty="0" smtClean="0">
                <a:latin typeface="Times New Roman"/>
                <a:ea typeface="Times New Roman"/>
              </a:rPr>
              <a:t>продолжительность – </a:t>
            </a:r>
          </a:p>
          <a:p>
            <a:pPr indent="450215" algn="just">
              <a:spcAft>
                <a:spcPts val="0"/>
              </a:spcAft>
            </a:pPr>
            <a:r>
              <a:rPr lang="ru-RU" sz="4000" b="1" dirty="0" smtClean="0">
                <a:solidFill>
                  <a:srgbClr val="C00000"/>
                </a:solidFill>
                <a:latin typeface="Times New Roman"/>
                <a:ea typeface="Times New Roman"/>
              </a:rPr>
              <a:t>3 часа 55 минут</a:t>
            </a:r>
          </a:p>
          <a:p>
            <a:pPr indent="446088" algn="just">
              <a:spcAft>
                <a:spcPts val="0"/>
              </a:spcAft>
              <a:buFont typeface="Wingdings" pitchFamily="2" charset="2"/>
              <a:buChar char="ü"/>
            </a:pPr>
            <a:r>
              <a:rPr lang="ru-RU" sz="4000" dirty="0" smtClean="0">
                <a:latin typeface="Times New Roman"/>
                <a:ea typeface="Times New Roman"/>
              </a:rPr>
              <a:t>даты: </a:t>
            </a:r>
          </a:p>
          <a:p>
            <a:pPr indent="446088" algn="just">
              <a:spcAft>
                <a:spcPts val="0"/>
              </a:spcAft>
            </a:pPr>
            <a:r>
              <a:rPr lang="ru-RU" sz="4000" b="1" dirty="0" smtClean="0">
                <a:latin typeface="Times New Roman"/>
                <a:ea typeface="Times New Roman"/>
              </a:rPr>
              <a:t>7 декабря </a:t>
            </a:r>
            <a:r>
              <a:rPr lang="ru-RU" sz="4000" dirty="0" smtClean="0">
                <a:latin typeface="Times New Roman"/>
                <a:ea typeface="Times New Roman"/>
              </a:rPr>
              <a:t>2016 г.,</a:t>
            </a:r>
          </a:p>
          <a:p>
            <a:pPr indent="446088" algn="just">
              <a:spcAft>
                <a:spcPts val="0"/>
              </a:spcAft>
            </a:pPr>
            <a:r>
              <a:rPr lang="ru-RU" sz="4000" b="1" dirty="0" smtClean="0">
                <a:latin typeface="Times New Roman"/>
                <a:ea typeface="Times New Roman"/>
              </a:rPr>
              <a:t>1 февраля </a:t>
            </a:r>
            <a:r>
              <a:rPr lang="ru-RU" sz="4000" dirty="0" smtClean="0">
                <a:latin typeface="Times New Roman"/>
                <a:ea typeface="Times New Roman"/>
              </a:rPr>
              <a:t>2017 г. </a:t>
            </a:r>
          </a:p>
          <a:p>
            <a:pPr indent="446088" algn="just">
              <a:spcAft>
                <a:spcPts val="0"/>
              </a:spcAft>
            </a:pPr>
            <a:r>
              <a:rPr lang="ru-RU" sz="4000" b="1" dirty="0" smtClean="0">
                <a:latin typeface="Times New Roman"/>
                <a:ea typeface="Times New Roman"/>
              </a:rPr>
              <a:t>3 мая </a:t>
            </a:r>
            <a:r>
              <a:rPr lang="ru-RU" sz="4000" dirty="0" smtClean="0">
                <a:latin typeface="Times New Roman"/>
                <a:ea typeface="Times New Roman"/>
              </a:rPr>
              <a:t>2017 г.</a:t>
            </a:r>
          </a:p>
          <a:p>
            <a:pPr marL="457200" indent="-457200">
              <a:lnSpc>
                <a:spcPct val="150000"/>
              </a:lnSpc>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Сочинение (изложение) в устной форме</a:t>
            </a:r>
            <a:endParaRPr lang="ru-RU" sz="2800" b="1" dirty="0" smtClean="0">
              <a:solidFill>
                <a:srgbClr val="7030A0"/>
              </a:solidFill>
            </a:endParaRPr>
          </a:p>
        </p:txBody>
      </p:sp>
      <p:sp>
        <p:nvSpPr>
          <p:cNvPr id="4" name="Прямоугольник 3"/>
          <p:cNvSpPr/>
          <p:nvPr/>
        </p:nvSpPr>
        <p:spPr>
          <a:xfrm>
            <a:off x="971550" y="1165860"/>
            <a:ext cx="7292340" cy="6153992"/>
          </a:xfrm>
          <a:prstGeom prst="rect">
            <a:avLst/>
          </a:prstGeom>
        </p:spPr>
        <p:txBody>
          <a:bodyPr wrap="square">
            <a:spAutoFit/>
          </a:bodyPr>
          <a:lstStyle/>
          <a:p>
            <a:pPr algn="just"/>
            <a:r>
              <a:rPr lang="ru-RU" dirty="0" smtClean="0">
                <a:latin typeface="Times New Roman" pitchFamily="18" charset="0"/>
                <a:cs typeface="Times New Roman" pitchFamily="18" charset="0"/>
              </a:rPr>
              <a:t>«Для </a:t>
            </a:r>
            <a:r>
              <a:rPr lang="ru-RU" dirty="0" smtClean="0">
                <a:latin typeface="Times New Roman" pitchFamily="18" charset="0"/>
                <a:cs typeface="Times New Roman" pitchFamily="18" charset="0"/>
              </a:rPr>
              <a:t>участников </a:t>
            </a:r>
            <a:r>
              <a:rPr lang="ru-RU" b="1" dirty="0" smtClean="0">
                <a:latin typeface="Times New Roman" pitchFamily="18" charset="0"/>
                <a:cs typeface="Times New Roman" pitchFamily="18" charset="0"/>
              </a:rPr>
              <a:t>итогового сочинения (изложения)</a:t>
            </a:r>
            <a:r>
              <a:rPr lang="ru-RU" dirty="0" smtClean="0">
                <a:latin typeface="Times New Roman" pitchFamily="18" charset="0"/>
                <a:cs typeface="Times New Roman" pitchFamily="18" charset="0"/>
              </a:rPr>
              <a:t> с ОВЗ, детей-инвалидов и инвалидов итоговое сочинение (изложение) может по их желанию проводиться в </a:t>
            </a:r>
            <a:r>
              <a:rPr lang="ru-RU" b="1" dirty="0" smtClean="0">
                <a:latin typeface="Times New Roman" pitchFamily="18" charset="0"/>
                <a:cs typeface="Times New Roman" pitchFamily="18" charset="0"/>
              </a:rPr>
              <a:t>устной форме.</a:t>
            </a:r>
            <a:endParaRPr lang="ru-RU" dirty="0" smtClean="0">
              <a:latin typeface="Times New Roman" pitchFamily="18" charset="0"/>
              <a:cs typeface="Times New Roman" pitchFamily="18" charset="0"/>
            </a:endParaRPr>
          </a:p>
          <a:p>
            <a:pPr indent="263525" algn="just"/>
            <a:r>
              <a:rPr lang="ru-RU" dirty="0" smtClean="0">
                <a:latin typeface="Times New Roman" pitchFamily="18" charset="0"/>
                <a:cs typeface="Times New Roman" pitchFamily="18" charset="0"/>
              </a:rPr>
              <a:t>Устное сочинение (изложение) участников записывается на </a:t>
            </a:r>
            <a:r>
              <a:rPr lang="ru-RU" dirty="0" err="1" smtClean="0">
                <a:latin typeface="Times New Roman" pitchFamily="18" charset="0"/>
                <a:cs typeface="Times New Roman" pitchFamily="18" charset="0"/>
              </a:rPr>
              <a:t>флеш-носитель</a:t>
            </a:r>
            <a:r>
              <a:rPr lang="ru-RU" dirty="0" smtClean="0">
                <a:latin typeface="Times New Roman" pitchFamily="18" charset="0"/>
                <a:cs typeface="Times New Roman" pitchFamily="18" charset="0"/>
              </a:rPr>
              <a:t>. Аудиозаписи участников передаются ассистенту, который в присутствии руководителя образовательной организации переносит устные сочинение (изложение) из аудиозаписей в бланки сочинения (изложения</a:t>
            </a:r>
            <a:r>
              <a:rPr lang="ru-RU" dirty="0" smtClean="0">
                <a:latin typeface="Times New Roman" pitchFamily="18" charset="0"/>
                <a:cs typeface="Times New Roman" pitchFamily="18" charset="0"/>
              </a:rPr>
              <a:t>).»</a:t>
            </a:r>
          </a:p>
          <a:p>
            <a:pPr indent="263525" algn="just"/>
            <a:endParaRPr lang="ru-RU" dirty="0" smtClean="0">
              <a:latin typeface="Times New Roman" pitchFamily="18" charset="0"/>
              <a:cs typeface="Times New Roman" pitchFamily="18" charset="0"/>
            </a:endParaRPr>
          </a:p>
          <a:p>
            <a:pPr indent="450215" algn="just">
              <a:lnSpc>
                <a:spcPct val="115000"/>
              </a:lnSpc>
              <a:spcAft>
                <a:spcPts val="0"/>
              </a:spcAft>
            </a:pPr>
            <a:r>
              <a:rPr lang="ru-RU" dirty="0" smtClean="0">
                <a:latin typeface="Times New Roman"/>
                <a:ea typeface="Times New Roman"/>
              </a:rPr>
              <a:t>«Оценивание итогового сочинения (изложения) указанной категории участников итогового сочинения проводится по двум установленным требованиям. Итоговое сочинение (изложение), соответствующее установленным требованиям, оценивается по критериям. Для получения «зачета» за итоговое сочинение (изложение) необходимо получить «зачет» по критериям № 1 и № 2, а также дополнительно «зачет» по одному из критериев № 3- № 4.»</a:t>
            </a:r>
          </a:p>
          <a:p>
            <a:pPr algn="just"/>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Порядок проверки итогового сочинения</a:t>
            </a:r>
            <a:endParaRPr lang="ru-RU" sz="2800" b="1" dirty="0" smtClean="0">
              <a:solidFill>
                <a:srgbClr val="7030A0"/>
              </a:solidFill>
            </a:endParaRPr>
          </a:p>
        </p:txBody>
      </p:sp>
      <p:sp>
        <p:nvSpPr>
          <p:cNvPr id="4" name="Прямоугольник 3"/>
          <p:cNvSpPr/>
          <p:nvPr/>
        </p:nvSpPr>
        <p:spPr>
          <a:xfrm>
            <a:off x="1131570" y="1428750"/>
            <a:ext cx="6915150" cy="5678478"/>
          </a:xfrm>
          <a:prstGeom prst="rect">
            <a:avLst/>
          </a:prstGeom>
        </p:spPr>
        <p:txBody>
          <a:bodyPr wrap="square">
            <a:spAutoFit/>
          </a:bodyPr>
          <a:lstStyle/>
          <a:p>
            <a:pPr algn="just">
              <a:lnSpc>
                <a:spcPct val="115000"/>
              </a:lnSpc>
              <a:spcAft>
                <a:spcPts val="0"/>
              </a:spcAft>
            </a:pPr>
            <a:r>
              <a:rPr lang="ru-RU" sz="2000" dirty="0" smtClean="0">
                <a:latin typeface="Times New Roman"/>
                <a:ea typeface="Calibri"/>
              </a:rPr>
              <a:t>«Руководителю образовательной организации рекомендуется возложить на технического специалиста обязанность по осуществлению проверки соблюдения участниками итогового сочинения (изложения) требования № 2 «Самостоятельность написания итогового сочинения (изложения)» </a:t>
            </a:r>
            <a:r>
              <a:rPr lang="ru-RU" sz="2000" b="1" dirty="0" smtClean="0">
                <a:latin typeface="Times New Roman"/>
                <a:ea typeface="Calibri"/>
              </a:rPr>
              <a:t>посредством системы автоматической проверки текстов на наличие заимствований </a:t>
            </a:r>
            <a:r>
              <a:rPr lang="ru-RU" sz="2000" dirty="0" smtClean="0">
                <a:latin typeface="Times New Roman"/>
                <a:ea typeface="Calibri"/>
              </a:rPr>
              <a:t>(«</a:t>
            </a:r>
            <a:r>
              <a:rPr lang="ru-RU" sz="2000" dirty="0" err="1" smtClean="0">
                <a:latin typeface="Times New Roman"/>
                <a:ea typeface="Calibri"/>
              </a:rPr>
              <a:t>Антиплагиат</a:t>
            </a:r>
            <a:r>
              <a:rPr lang="ru-RU" sz="2000" dirty="0" smtClean="0">
                <a:latin typeface="Times New Roman"/>
                <a:ea typeface="Calibri"/>
              </a:rPr>
              <a:t>» и др.). В таком случае к экспертам комиссии образовательной организации поступают итоговые сочинения (изложения), прошедшие проверку на выполнение требования № 2 «Самостоятельность написания итогового сочинения (изложения)».»</a:t>
            </a:r>
            <a:endParaRPr lang="ru-RU" sz="2000" dirty="0" smtClean="0">
              <a:latin typeface="Times New Roman"/>
              <a:ea typeface="Times New Roman"/>
            </a:endParaRPr>
          </a:p>
          <a:p>
            <a:pPr algn="just"/>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525780" y="605791"/>
            <a:ext cx="788670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Порядок подачи заявлений</a:t>
            </a:r>
            <a:endParaRPr lang="ru-RU" sz="2800" b="1" dirty="0" smtClean="0">
              <a:solidFill>
                <a:srgbClr val="7030A0"/>
              </a:solidFill>
            </a:endParaRPr>
          </a:p>
        </p:txBody>
      </p:sp>
      <p:sp>
        <p:nvSpPr>
          <p:cNvPr id="4" name="Прямоугольник 3"/>
          <p:cNvSpPr/>
          <p:nvPr/>
        </p:nvSpPr>
        <p:spPr>
          <a:xfrm>
            <a:off x="1131570" y="1177290"/>
            <a:ext cx="6915150" cy="6078587"/>
          </a:xfrm>
          <a:prstGeom prst="rect">
            <a:avLst/>
          </a:prstGeom>
        </p:spPr>
        <p:txBody>
          <a:bodyPr wrap="square">
            <a:spAutoFit/>
          </a:bodyPr>
          <a:lstStyle/>
          <a:p>
            <a:pPr indent="354013" algn="just">
              <a:lnSpc>
                <a:spcPct val="115000"/>
              </a:lnSpc>
              <a:spcAft>
                <a:spcPts val="0"/>
              </a:spcAft>
            </a:pPr>
            <a:r>
              <a:rPr lang="ru-RU" sz="2000" dirty="0" smtClean="0">
                <a:latin typeface="Times New Roman"/>
                <a:ea typeface="Times New Roman"/>
              </a:rPr>
              <a:t>«…регистрация </a:t>
            </a:r>
            <a:r>
              <a:rPr lang="ru-RU" sz="2000" dirty="0" smtClean="0">
                <a:latin typeface="Times New Roman"/>
                <a:ea typeface="Times New Roman"/>
              </a:rPr>
              <a:t>обучающихся для участия в итоговом сочинении (изложении) проводится на основании их заявлений, которые необходимо подать вместе с согласием на обработку персональных данных в образовательную организацию </a:t>
            </a:r>
            <a:r>
              <a:rPr lang="ru-RU" sz="2000" b="1" dirty="0" smtClean="0">
                <a:latin typeface="Times New Roman"/>
                <a:ea typeface="Times New Roman"/>
              </a:rPr>
              <a:t>не позднее чем за две недели </a:t>
            </a:r>
            <a:r>
              <a:rPr lang="ru-RU" sz="2000" dirty="0" smtClean="0">
                <a:latin typeface="Times New Roman"/>
                <a:ea typeface="Times New Roman"/>
              </a:rPr>
              <a:t>до начала проведения итогового сочинения (изложения</a:t>
            </a:r>
            <a:r>
              <a:rPr lang="ru-RU" sz="2000" dirty="0" smtClean="0">
                <a:latin typeface="Times New Roman"/>
                <a:ea typeface="Times New Roman"/>
              </a:rPr>
              <a:t>)»</a:t>
            </a:r>
            <a:endParaRPr lang="ru-RU" sz="2000" dirty="0" smtClean="0">
              <a:latin typeface="Times New Roman"/>
              <a:cs typeface="Times New Roman" pitchFamily="18" charset="0"/>
            </a:endParaRPr>
          </a:p>
          <a:p>
            <a:pPr indent="450215" algn="just">
              <a:lnSpc>
                <a:spcPct val="115000"/>
              </a:lnSpc>
              <a:spcAft>
                <a:spcPts val="0"/>
              </a:spcAft>
            </a:pPr>
            <a:r>
              <a:rPr lang="ru-RU" sz="2000" dirty="0" smtClean="0">
                <a:latin typeface="Times New Roman"/>
                <a:ea typeface="Times New Roman"/>
              </a:rPr>
              <a:t>«Обучающиеся </a:t>
            </a:r>
            <a:r>
              <a:rPr lang="ru-RU" sz="2000" dirty="0" smtClean="0">
                <a:latin typeface="Times New Roman"/>
                <a:ea typeface="Times New Roman"/>
              </a:rPr>
              <a:t>с ОВЗ при подаче заявления </a:t>
            </a:r>
            <a:r>
              <a:rPr lang="ru-RU" sz="2000" dirty="0" smtClean="0">
                <a:latin typeface="Times New Roman"/>
                <a:ea typeface="Times New Roman"/>
              </a:rPr>
              <a:t>на </a:t>
            </a:r>
            <a:r>
              <a:rPr lang="ru-RU" sz="2000" dirty="0" smtClean="0">
                <a:latin typeface="Times New Roman"/>
                <a:ea typeface="Times New Roman"/>
              </a:rPr>
              <a:t>написание итогового сочинения (изложения) предъявляют </a:t>
            </a:r>
            <a:r>
              <a:rPr lang="ru-RU" sz="2000" b="1" dirty="0" smtClean="0">
                <a:latin typeface="Times New Roman"/>
                <a:ea typeface="Times New Roman"/>
              </a:rPr>
              <a:t>копию рекомендаций </a:t>
            </a:r>
            <a:r>
              <a:rPr lang="ru-RU" sz="2000" b="1" dirty="0" err="1" smtClean="0">
                <a:latin typeface="Times New Roman"/>
                <a:ea typeface="Times New Roman"/>
              </a:rPr>
              <a:t>психолого-медико-педагогической</a:t>
            </a:r>
            <a:r>
              <a:rPr lang="ru-RU" sz="2000" b="1" dirty="0" smtClean="0">
                <a:latin typeface="Times New Roman"/>
                <a:ea typeface="Times New Roman"/>
              </a:rPr>
              <a:t> комиссии</a:t>
            </a:r>
            <a:r>
              <a:rPr lang="ru-RU" sz="2000" dirty="0" smtClean="0">
                <a:latin typeface="Times New Roman"/>
                <a:ea typeface="Times New Roman"/>
              </a:rPr>
              <a:t>, а обучающиеся дети-инвалиды и инвалиды - оригинал или заверенную в установленном порядке копию </a:t>
            </a:r>
            <a:r>
              <a:rPr lang="ru-RU" sz="2000" b="1" dirty="0" smtClean="0">
                <a:latin typeface="Times New Roman"/>
                <a:ea typeface="Times New Roman"/>
              </a:rPr>
              <a:t>справки, подтверждающей факт установления инвалидности</a:t>
            </a:r>
            <a:r>
              <a:rPr lang="ru-RU" sz="2000" dirty="0" smtClean="0">
                <a:latin typeface="Times New Roman"/>
                <a:ea typeface="Times New Roman"/>
              </a:rPr>
              <a:t>, выданной федеральным государственным учреждением медико-социальной экспертизы</a:t>
            </a:r>
            <a:r>
              <a:rPr lang="ru-RU" sz="2000" dirty="0" smtClean="0">
                <a:latin typeface="Times New Roman"/>
                <a:ea typeface="Times New Roman"/>
              </a:rPr>
              <a:t>.» </a:t>
            </a:r>
            <a:endParaRPr lang="ru-RU" sz="2000" dirty="0" smtClean="0">
              <a:latin typeface="Times New Roman"/>
              <a:ea typeface="Times New Roman"/>
            </a:endParaRPr>
          </a:p>
          <a:p>
            <a:pPr indent="354013" algn="just"/>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160020" y="605791"/>
            <a:ext cx="8423910" cy="523220"/>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Руководителю ОО до 22.11.2016 г. необходимо:</a:t>
            </a:r>
            <a:endParaRPr lang="ru-RU" sz="2800" b="1" dirty="0" smtClean="0">
              <a:solidFill>
                <a:srgbClr val="7030A0"/>
              </a:solidFill>
            </a:endParaRPr>
          </a:p>
        </p:txBody>
      </p:sp>
      <p:sp>
        <p:nvSpPr>
          <p:cNvPr id="4" name="Прямоугольник 3"/>
          <p:cNvSpPr/>
          <p:nvPr/>
        </p:nvSpPr>
        <p:spPr>
          <a:xfrm>
            <a:off x="960120" y="1177290"/>
            <a:ext cx="7212330" cy="5324535"/>
          </a:xfrm>
          <a:prstGeom prst="rect">
            <a:avLst/>
          </a:prstGeom>
        </p:spPr>
        <p:txBody>
          <a:bodyPr wrap="square">
            <a:spAutoFit/>
          </a:bodyPr>
          <a:lstStyle/>
          <a:p>
            <a:pPr indent="450215" algn="just">
              <a:lnSpc>
                <a:spcPct val="115000"/>
              </a:lnSpc>
              <a:buFont typeface="Wingdings" pitchFamily="2" charset="2"/>
              <a:buChar char="ü"/>
            </a:pPr>
            <a:r>
              <a:rPr lang="ru-RU" sz="2000" dirty="0" smtClean="0">
                <a:solidFill>
                  <a:srgbClr val="000000"/>
                </a:solidFill>
                <a:latin typeface="Times New Roman" pitchFamily="18" charset="0"/>
                <a:cs typeface="Times New Roman" pitchFamily="18" charset="0"/>
              </a:rPr>
              <a:t>приказом сформировать составы комиссий образовательной </a:t>
            </a:r>
            <a:r>
              <a:rPr lang="ru-RU" sz="2000" dirty="0" smtClean="0">
                <a:solidFill>
                  <a:srgbClr val="000000"/>
                </a:solidFill>
                <a:latin typeface="Times New Roman" pitchFamily="18" charset="0"/>
                <a:cs typeface="Times New Roman" pitchFamily="18" charset="0"/>
              </a:rPr>
              <a:t>организации;</a:t>
            </a:r>
            <a:endParaRPr lang="ru-RU" sz="20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000" dirty="0" smtClean="0">
                <a:latin typeface="Times New Roman" pitchFamily="18" charset="0"/>
                <a:cs typeface="Times New Roman" pitchFamily="18" charset="0"/>
              </a:rPr>
              <a:t>организовать регистрацию обучающихся для участия в итоговом сочинении (изложении) в соответствии с их </a:t>
            </a:r>
            <a:r>
              <a:rPr lang="ru-RU" sz="2000" dirty="0" smtClean="0">
                <a:latin typeface="Times New Roman" pitchFamily="18" charset="0"/>
                <a:cs typeface="Times New Roman" pitchFamily="18" charset="0"/>
              </a:rPr>
              <a:t>заявлениями;</a:t>
            </a:r>
            <a:endParaRPr lang="ru-RU" sz="20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000" dirty="0" smtClean="0">
                <a:solidFill>
                  <a:srgbClr val="000000"/>
                </a:solidFill>
                <a:latin typeface="Times New Roman" pitchFamily="18" charset="0"/>
                <a:cs typeface="Times New Roman" pitchFamily="18" charset="0"/>
              </a:rPr>
              <a:t>определить изменения текущего расписания занятий образовательной организации в дни проведения итогового сочинения (изложения);</a:t>
            </a:r>
            <a:endParaRPr lang="ru-RU" sz="2000" dirty="0" smtClean="0">
              <a:latin typeface="Times New Roman" pitchFamily="18" charset="0"/>
              <a:cs typeface="Times New Roman" pitchFamily="18" charset="0"/>
            </a:endParaRPr>
          </a:p>
          <a:p>
            <a:pPr indent="450215" algn="just">
              <a:lnSpc>
                <a:spcPct val="115000"/>
              </a:lnSpc>
              <a:buFont typeface="Wingdings" pitchFamily="2" charset="2"/>
              <a:buChar char="ü"/>
            </a:pPr>
            <a:r>
              <a:rPr lang="ru-RU" sz="2000" dirty="0" smtClean="0">
                <a:latin typeface="Times New Roman" pitchFamily="18" charset="0"/>
                <a:cs typeface="Times New Roman" pitchFamily="18" charset="0"/>
              </a:rPr>
              <a:t>обеспечить ознакомление лиц, привлекаемых к проведению итогового сочинения (изложения) с инструктивными материалами, определяющими порядок их работы</a:t>
            </a:r>
            <a:r>
              <a:rPr lang="ru-RU" sz="2000" dirty="0" smtClean="0">
                <a:solidFill>
                  <a:srgbClr val="000000"/>
                </a:solidFill>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buFont typeface="Wingdings" pitchFamily="2" charset="2"/>
              <a:buChar char="ü"/>
            </a:pPr>
            <a:r>
              <a:rPr lang="ru-RU" sz="2000" dirty="0" smtClean="0">
                <a:solidFill>
                  <a:srgbClr val="000000"/>
                </a:solidFill>
                <a:latin typeface="Times New Roman" pitchFamily="18" charset="0"/>
                <a:ea typeface="Times New Roman"/>
                <a:cs typeface="Times New Roman" pitchFamily="18" charset="0"/>
              </a:rPr>
              <a:t>организовать ознакомление обучающихся и их родителей (законных представителей) с Памяткой о порядке проведения итогового сочинения (изложения</a:t>
            </a:r>
            <a:r>
              <a:rPr lang="ru-RU" sz="2000" dirty="0" smtClean="0">
                <a:solidFill>
                  <a:srgbClr val="000000"/>
                </a:solidFill>
                <a:latin typeface="Times New Roman" pitchFamily="18" charset="0"/>
                <a:ea typeface="Times New Roman"/>
                <a:cs typeface="Times New Roman" pitchFamily="18" charset="0"/>
              </a:rPr>
              <a:t>).</a:t>
            </a:r>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31" y="0"/>
            <a:ext cx="9139938" cy="6858000"/>
          </a:xfrm>
          <a:prstGeom prst="rect">
            <a:avLst/>
          </a:prstGeom>
        </p:spPr>
      </p:pic>
      <p:sp>
        <p:nvSpPr>
          <p:cNvPr id="6" name="Прямоугольник 5"/>
          <p:cNvSpPr/>
          <p:nvPr/>
        </p:nvSpPr>
        <p:spPr>
          <a:xfrm>
            <a:off x="891540" y="594361"/>
            <a:ext cx="7143750" cy="1661993"/>
          </a:xfrm>
          <a:prstGeom prst="rect">
            <a:avLst/>
          </a:prstGeom>
        </p:spPr>
        <p:txBody>
          <a:bodyPr wrap="square">
            <a:spAutoFit/>
          </a:bodyPr>
          <a:lstStyle/>
          <a:p>
            <a:pPr indent="450215" algn="ctr">
              <a:tabLst>
                <a:tab pos="-180340" algn="l"/>
              </a:tabLst>
            </a:pPr>
            <a:r>
              <a:rPr lang="ru-RU" sz="2400" b="1" dirty="0" smtClean="0">
                <a:solidFill>
                  <a:srgbClr val="7030A0"/>
                </a:solidFill>
                <a:latin typeface="Times New Roman" pitchFamily="18" charset="0"/>
                <a:cs typeface="Times New Roman" pitchFamily="18" charset="0"/>
              </a:rPr>
              <a:t>Новые методические рекомендации по проведению итогового сочинения (изложения)</a:t>
            </a:r>
            <a:endParaRPr lang="ru-RU" sz="2400" dirty="0" smtClean="0">
              <a:solidFill>
                <a:srgbClr val="7030A0"/>
              </a:solidFill>
              <a:latin typeface="Times New Roman" pitchFamily="18" charset="0"/>
              <a:cs typeface="Times New Roman" pitchFamily="18" charset="0"/>
            </a:endParaRPr>
          </a:p>
          <a:p>
            <a:pPr algn="ctr"/>
            <a:r>
              <a:rPr lang="ru-RU" sz="2400" b="1" dirty="0" smtClean="0">
                <a:solidFill>
                  <a:srgbClr val="7030A0"/>
                </a:solidFill>
              </a:rPr>
              <a:t> </a:t>
            </a:r>
          </a:p>
          <a:p>
            <a:pPr marL="457200" indent="-457200" algn="ctr">
              <a:lnSpc>
                <a:spcPct val="150000"/>
              </a:lnSpc>
            </a:pPr>
            <a:endParaRPr lang="ru-RU" sz="2000" b="1" dirty="0" smtClean="0">
              <a:solidFill>
                <a:srgbClr val="7030A0"/>
              </a:solidFill>
            </a:endParaRPr>
          </a:p>
        </p:txBody>
      </p:sp>
      <p:sp>
        <p:nvSpPr>
          <p:cNvPr id="4" name="Прямоугольник 3"/>
          <p:cNvSpPr/>
          <p:nvPr/>
        </p:nvSpPr>
        <p:spPr>
          <a:xfrm>
            <a:off x="902970" y="1371600"/>
            <a:ext cx="7292340" cy="5386090"/>
          </a:xfrm>
          <a:prstGeom prst="rect">
            <a:avLst/>
          </a:prstGeom>
        </p:spPr>
        <p:txBody>
          <a:bodyPr wrap="square">
            <a:spAutoFit/>
          </a:bodyPr>
          <a:lstStyle/>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Рекомендации по организации и проведению итогового сочинения (изложения) для органов исполнительной власти субъектов Российской Федерации, осуществляющих государственное управление в сфере образования;</a:t>
            </a:r>
          </a:p>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Рекомендации по техническому обеспечению организации и проведения итогового сочинения (изложения);</a:t>
            </a:r>
          </a:p>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Сборник отчетных форм для проведения итогового сочинения (изложения);</a:t>
            </a:r>
          </a:p>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Критерии оценивания итогового сочинения (изложения);</a:t>
            </a:r>
          </a:p>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Правила заполнения бланков итогового сочинения (изложения);</a:t>
            </a:r>
          </a:p>
          <a:p>
            <a:pPr marL="342900" lvl="0" indent="-342900" algn="just">
              <a:buClr>
                <a:srgbClr val="000000"/>
              </a:buClr>
              <a:buSzPts val="1100"/>
              <a:buFont typeface="+mj-lt"/>
              <a:buAutoNum type="arabicPeriod"/>
              <a:tabLst>
                <a:tab pos="180340" algn="l"/>
              </a:tabLst>
            </a:pPr>
            <a:r>
              <a:rPr lang="ru-RU" sz="1600" spc="25" dirty="0" smtClean="0">
                <a:latin typeface="Times New Roman" pitchFamily="18" charset="0"/>
                <a:ea typeface="Times New Roman"/>
                <a:cs typeface="Times New Roman" pitchFamily="18" charset="0"/>
              </a:rPr>
              <a:t>Методические	рекомендации	по	подготовке	и проведению	итогового </a:t>
            </a:r>
            <a:r>
              <a:rPr lang="ru-RU" sz="1600" dirty="0" smtClean="0">
                <a:latin typeface="Times New Roman" pitchFamily="18" charset="0"/>
                <a:cs typeface="Times New Roman" pitchFamily="18" charset="0"/>
              </a:rPr>
              <a:t>сочинения (изложения) для образовательных организаций, реализующих образовательные программы среднего общего образования;</a:t>
            </a:r>
          </a:p>
          <a:p>
            <a:pPr marL="342900" indent="-342900" algn="just">
              <a:buFont typeface="+mj-lt"/>
              <a:buAutoNum type="arabicPeriod"/>
              <a:tabLst>
                <a:tab pos="180340" algn="l"/>
              </a:tabLst>
            </a:pPr>
            <a:r>
              <a:rPr lang="ru-RU" sz="1600" spc="25" dirty="0" smtClean="0">
                <a:latin typeface="Times New Roman" pitchFamily="18" charset="0"/>
                <a:ea typeface="Times New Roman"/>
                <a:cs typeface="Times New Roman" pitchFamily="18" charset="0"/>
              </a:rPr>
              <a:t>Методические	рекомендации	по	подготовке	к итоговому	сочинению (изложению) для участников итогового сочинения (изложения);</a:t>
            </a:r>
          </a:p>
          <a:p>
            <a:pPr marL="342900" indent="-342900" algn="just">
              <a:buFont typeface="+mj-lt"/>
              <a:buAutoNum type="arabicPeriod"/>
              <a:tabLst>
                <a:tab pos="180340" algn="l"/>
              </a:tabLst>
            </a:pPr>
            <a:r>
              <a:rPr lang="ru-RU" sz="1600" spc="25" dirty="0" smtClean="0">
                <a:latin typeface="Times New Roman" pitchFamily="18" charset="0"/>
                <a:ea typeface="Times New Roman"/>
                <a:cs typeface="Times New Roman" pitchFamily="18" charset="0"/>
              </a:rPr>
              <a:t>Методические	рекомендации	для	экспертов, участвующих в проверке итогового сочинения (изложения).</a:t>
            </a:r>
          </a:p>
          <a:p>
            <a:pPr indent="354013" algn="just"/>
            <a:endParaRPr lang="ru-RU" sz="16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sz="1600" b="1" i="1" dirty="0" smtClean="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640081"/>
            <a:ext cx="7680960" cy="2462213"/>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Полномочие </a:t>
            </a:r>
            <a:r>
              <a:rPr lang="ru-RU" sz="2800" b="1" dirty="0" err="1" smtClean="0">
                <a:solidFill>
                  <a:srgbClr val="7030A0"/>
                </a:solidFill>
                <a:latin typeface="Times New Roman" pitchFamily="18" charset="0"/>
                <a:cs typeface="Times New Roman" pitchFamily="18" charset="0"/>
              </a:rPr>
              <a:t>Рособрнадзора</a:t>
            </a:r>
            <a:r>
              <a:rPr lang="ru-RU" sz="2800" b="1" dirty="0" smtClean="0">
                <a:solidFill>
                  <a:srgbClr val="7030A0"/>
                </a:solidFill>
                <a:latin typeface="Times New Roman" pitchFamily="18" charset="0"/>
                <a:cs typeface="Times New Roman" pitchFamily="18" charset="0"/>
              </a:rPr>
              <a:t> устанавливать дополнительные сроки проведения итогового сочинения (изложения)</a:t>
            </a:r>
            <a:endParaRPr lang="ru-RU" sz="2800" dirty="0" smtClean="0">
              <a:solidFill>
                <a:srgbClr val="7030A0"/>
              </a:solidFill>
              <a:latin typeface="Times New Roman" pitchFamily="18" charset="0"/>
              <a:cs typeface="Times New Roman" pitchFamily="18" charset="0"/>
            </a:endParaRPr>
          </a:p>
          <a:p>
            <a:pPr algn="ctr"/>
            <a:r>
              <a:rPr lang="ru-RU" sz="2800" b="1" dirty="0" smtClean="0">
                <a:solidFill>
                  <a:srgbClr val="7030A0"/>
                </a:solidFill>
              </a:rPr>
              <a:t> </a:t>
            </a:r>
          </a:p>
          <a:p>
            <a:pPr marL="457200" indent="-457200" algn="ctr">
              <a:lnSpc>
                <a:spcPct val="150000"/>
              </a:lnSpc>
            </a:pPr>
            <a:endParaRPr lang="ru-RU" sz="2800" b="1" dirty="0" smtClean="0">
              <a:solidFill>
                <a:srgbClr val="7030A0"/>
              </a:solidFill>
            </a:endParaRPr>
          </a:p>
        </p:txBody>
      </p:sp>
      <p:sp>
        <p:nvSpPr>
          <p:cNvPr id="4" name="Прямоугольник 3"/>
          <p:cNvSpPr/>
          <p:nvPr/>
        </p:nvSpPr>
        <p:spPr>
          <a:xfrm>
            <a:off x="857250" y="1828800"/>
            <a:ext cx="7303770" cy="6324808"/>
          </a:xfrm>
          <a:prstGeom prst="rect">
            <a:avLst/>
          </a:prstGeom>
        </p:spPr>
        <p:txBody>
          <a:bodyPr wrap="square">
            <a:spAutoFit/>
          </a:bodyPr>
          <a:lstStyle/>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450215" algn="just">
              <a:lnSpc>
                <a:spcPct val="115000"/>
              </a:lnSpc>
              <a:spcAft>
                <a:spcPts val="0"/>
              </a:spcAft>
            </a:pPr>
            <a:r>
              <a:rPr lang="ru-RU" sz="2000" dirty="0" smtClean="0">
                <a:latin typeface="Times New Roman"/>
                <a:ea typeface="Times New Roman"/>
              </a:rPr>
              <a:t>«4.1. Федеральная служба по надзору в сфере образования и науки (</a:t>
            </a:r>
            <a:r>
              <a:rPr lang="ru-RU" sz="2000" dirty="0" err="1" smtClean="0">
                <a:latin typeface="Times New Roman"/>
                <a:ea typeface="Times New Roman"/>
              </a:rPr>
              <a:t>Рособрнадзор</a:t>
            </a:r>
            <a:r>
              <a:rPr lang="ru-RU" sz="2000" dirty="0" smtClean="0">
                <a:latin typeface="Times New Roman"/>
                <a:ea typeface="Times New Roman"/>
              </a:rPr>
              <a:t>) осуществляет следующие функции в рамках проведения итогового сочинения (изложения):</a:t>
            </a:r>
          </a:p>
          <a:p>
            <a:pPr marL="450215" algn="just">
              <a:lnSpc>
                <a:spcPct val="115000"/>
              </a:lnSpc>
              <a:spcAft>
                <a:spcPts val="1000"/>
              </a:spcAft>
            </a:pPr>
            <a:r>
              <a:rPr lang="ru-RU" sz="2000" dirty="0" smtClean="0">
                <a:latin typeface="Times New Roman"/>
                <a:ea typeface="Times New Roman"/>
              </a:rPr>
              <a:t>…</a:t>
            </a:r>
          </a:p>
          <a:p>
            <a:pPr marL="450215" algn="just">
              <a:lnSpc>
                <a:spcPct val="115000"/>
              </a:lnSpc>
              <a:spcAft>
                <a:spcPts val="1000"/>
              </a:spcAft>
            </a:pPr>
            <a:r>
              <a:rPr lang="ru-RU" sz="2000" dirty="0" smtClean="0">
                <a:latin typeface="Times New Roman"/>
                <a:ea typeface="Times New Roman"/>
              </a:rPr>
              <a:t>в случаях угрозы возникновения чрезвычайной ситуации, невозможности проведения итогового сочинения (изложения) на территориях субъектов Российской Федерации по объективным причинам определяет дополнительные сроки проведения итогового сочинения (изложения) для таких субъектов Российской Федерации;</a:t>
            </a:r>
          </a:p>
          <a:p>
            <a:pPr marL="450215" algn="just">
              <a:lnSpc>
                <a:spcPct val="115000"/>
              </a:lnSpc>
              <a:spcAft>
                <a:spcPts val="1000"/>
              </a:spcAft>
            </a:pPr>
            <a:r>
              <a:rPr lang="ru-RU" sz="2000" dirty="0" smtClean="0">
                <a:latin typeface="Times New Roman"/>
                <a:ea typeface="Times New Roman"/>
              </a:rPr>
              <a:t>…»</a:t>
            </a: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dirty="0" smtClean="0">
                <a:solidFill>
                  <a:srgbClr val="7030A0"/>
                </a:solidFill>
                <a:latin typeface="Times New Roman" pitchFamily="18" charset="0"/>
                <a:cs typeface="Times New Roman" pitchFamily="18" charset="0"/>
              </a:rPr>
              <a:t>Исключение необходимости дополнительного направления комплектов тем</a:t>
            </a:r>
            <a:endParaRPr lang="ru-RU" sz="2800" b="1" dirty="0" smtClean="0">
              <a:solidFill>
                <a:srgbClr val="7030A0"/>
              </a:solidFill>
            </a:endParaRPr>
          </a:p>
        </p:txBody>
      </p:sp>
      <p:sp>
        <p:nvSpPr>
          <p:cNvPr id="4" name="Прямоугольник 3"/>
          <p:cNvSpPr/>
          <p:nvPr/>
        </p:nvSpPr>
        <p:spPr>
          <a:xfrm>
            <a:off x="754380" y="1337310"/>
            <a:ext cx="7600950" cy="6694140"/>
          </a:xfrm>
          <a:prstGeom prst="rect">
            <a:avLst/>
          </a:prstGeom>
        </p:spPr>
        <p:txBody>
          <a:bodyPr wrap="square">
            <a:spAutoFit/>
          </a:bodyPr>
          <a:lstStyle/>
          <a:p>
            <a:pPr algn="just">
              <a:lnSpc>
                <a:spcPct val="115000"/>
              </a:lnSpc>
              <a:spcAft>
                <a:spcPts val="0"/>
              </a:spcAft>
            </a:pPr>
            <a:r>
              <a:rPr lang="ru-RU" sz="2000" dirty="0" smtClean="0">
                <a:latin typeface="Times New Roman"/>
                <a:ea typeface="Times New Roman"/>
              </a:rPr>
              <a:t>«</a:t>
            </a:r>
            <a:r>
              <a:rPr lang="ru-RU" sz="2000" dirty="0" smtClean="0">
                <a:latin typeface="Times New Roman"/>
                <a:ea typeface="Times New Roman"/>
              </a:rPr>
              <a:t>6.4 Комплекты тем итогового сочинения за 15 минут до проведения итогового сочинения по местному времени размещаются на официальном информационном портале единого государственного экзамена (ЕГЭ)</a:t>
            </a:r>
            <a:r>
              <a:rPr lang="ru-RU" sz="2000" u="sng" dirty="0" err="1" smtClean="0">
                <a:latin typeface="Times New Roman"/>
                <a:ea typeface="Times New Roman"/>
              </a:rPr>
              <a:t>ege.edu.ru</a:t>
            </a:r>
            <a:r>
              <a:rPr lang="ru-RU" sz="2000" dirty="0" smtClean="0">
                <a:latin typeface="Times New Roman"/>
                <a:ea typeface="Times New Roman"/>
              </a:rPr>
              <a:t>(</a:t>
            </a:r>
            <a:r>
              <a:rPr lang="ru-RU" sz="2000" u="sng" dirty="0" err="1" smtClean="0">
                <a:latin typeface="Times New Roman"/>
                <a:ea typeface="Times New Roman"/>
              </a:rPr>
              <a:t>topic.ege.edu.ru</a:t>
            </a:r>
            <a:r>
              <a:rPr lang="ru-RU" sz="2000" dirty="0" smtClean="0">
                <a:latin typeface="Times New Roman"/>
                <a:ea typeface="Times New Roman"/>
              </a:rPr>
              <a:t>), а также на официальном сайте ФГБУ «Федеральный центр тестирования» (</a:t>
            </a:r>
            <a:r>
              <a:rPr lang="ru-RU" sz="2000" u="sng" dirty="0" err="1" smtClean="0">
                <a:latin typeface="Times New Roman"/>
                <a:ea typeface="Times New Roman"/>
              </a:rPr>
              <a:t>rustest.ru</a:t>
            </a:r>
            <a:r>
              <a:rPr lang="ru-RU" sz="2000" dirty="0" smtClean="0">
                <a:latin typeface="Times New Roman"/>
                <a:ea typeface="Times New Roman"/>
              </a:rPr>
              <a:t>). </a:t>
            </a:r>
          </a:p>
          <a:p>
            <a:pPr algn="just">
              <a:lnSpc>
                <a:spcPct val="115000"/>
              </a:lnSpc>
              <a:spcAft>
                <a:spcPts val="0"/>
              </a:spcAft>
            </a:pPr>
            <a:r>
              <a:rPr lang="ru-RU" sz="2000" dirty="0" smtClean="0">
                <a:latin typeface="Times New Roman"/>
                <a:ea typeface="Times New Roman"/>
              </a:rPr>
              <a:t>В случае возникновения нештатных ситуаций (недоступность или неработоспособность указанных информационных порталов, официальных сайтов) по запросу специалиста ОИВ, ответственного за вопросы, связанные с проведением итогового сочинения (изложения), комплекты тем итогового сочинения направляются ФГБУ «Федеральный центр тестирования» на электронные адреса специалиста ОИВ, ответственного за вопросы, связанные с проведением итогового сочинения (изложения).» </a:t>
            </a: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1077218"/>
          </a:xfrm>
          <a:prstGeom prst="rect">
            <a:avLst/>
          </a:prstGeom>
        </p:spPr>
        <p:txBody>
          <a:bodyPr wrap="square">
            <a:spAutoFit/>
          </a:bodyPr>
          <a:lstStyle/>
          <a:p>
            <a:pPr indent="450215" algn="ctr">
              <a:tabLst>
                <a:tab pos="-180340" algn="l"/>
              </a:tabLst>
            </a:pPr>
            <a:r>
              <a:rPr lang="ru-RU" sz="3200" b="1" dirty="0" smtClean="0">
                <a:solidFill>
                  <a:srgbClr val="7030A0"/>
                </a:solidFill>
                <a:latin typeface="Times New Roman" pitchFamily="18" charset="0"/>
                <a:cs typeface="Times New Roman" pitchFamily="18" charset="0"/>
              </a:rPr>
              <a:t>Инструкция для технического специалиста</a:t>
            </a:r>
            <a:endParaRPr lang="ru-RU" sz="3200" b="1" dirty="0" smtClean="0">
              <a:solidFill>
                <a:srgbClr val="7030A0"/>
              </a:solidFill>
            </a:endParaRPr>
          </a:p>
        </p:txBody>
      </p:sp>
      <p:sp>
        <p:nvSpPr>
          <p:cNvPr id="4" name="Прямоугольник 3"/>
          <p:cNvSpPr/>
          <p:nvPr/>
        </p:nvSpPr>
        <p:spPr>
          <a:xfrm>
            <a:off x="1017270" y="1794510"/>
            <a:ext cx="7063740" cy="4826502"/>
          </a:xfrm>
          <a:prstGeom prst="rect">
            <a:avLst/>
          </a:prstGeom>
        </p:spPr>
        <p:txBody>
          <a:bodyPr wrap="square">
            <a:spAutoFit/>
          </a:bodyPr>
          <a:lstStyle/>
          <a:p>
            <a:pPr marL="457200" algn="just">
              <a:lnSpc>
                <a:spcPct val="115000"/>
              </a:lnSpc>
              <a:spcAft>
                <a:spcPts val="0"/>
              </a:spcAft>
              <a:tabLst>
                <a:tab pos="-180340" algn="l"/>
              </a:tabLst>
            </a:pPr>
            <a:r>
              <a:rPr lang="ru-RU" sz="2400" b="1" dirty="0" smtClean="0">
                <a:latin typeface="Times New Roman"/>
                <a:ea typeface="Times New Roman"/>
              </a:rPr>
              <a:t>«В день проведения итогового сочинения (изложения) техническому специалисту необходимо:</a:t>
            </a:r>
            <a:endParaRPr lang="ru-RU" sz="2400" dirty="0" smtClean="0">
              <a:latin typeface="Times New Roman"/>
              <a:ea typeface="Times New Roman"/>
            </a:endParaRPr>
          </a:p>
          <a:p>
            <a:pPr marL="457200" algn="just">
              <a:lnSpc>
                <a:spcPct val="115000"/>
              </a:lnSpc>
              <a:spcAft>
                <a:spcPts val="0"/>
              </a:spcAft>
              <a:tabLst>
                <a:tab pos="-180340" algn="l"/>
              </a:tabLst>
            </a:pPr>
            <a:r>
              <a:rPr lang="ru-RU" sz="2400" dirty="0" smtClean="0">
                <a:latin typeface="Times New Roman"/>
                <a:ea typeface="Times New Roman"/>
              </a:rPr>
              <a:t>в 09.45 по местному времени получить темы сочинения в соответствии с инструкцией для технического специалиста по получению комплектов тем итогового сочинения (см. приложение 6)»</a:t>
            </a:r>
          </a:p>
          <a:p>
            <a:pPr indent="354013" algn="just">
              <a:spcAft>
                <a:spcPts val="0"/>
              </a:spcAft>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Присутствие в день проведения сочинения СМИ, сотрудников </a:t>
            </a:r>
            <a:r>
              <a:rPr lang="ru-RU" sz="2800" b="1" dirty="0" err="1" smtClean="0">
                <a:solidFill>
                  <a:srgbClr val="7030A0"/>
                </a:solidFill>
                <a:latin typeface="Times New Roman" pitchFamily="18" charset="0"/>
                <a:cs typeface="Times New Roman" pitchFamily="18" charset="0"/>
              </a:rPr>
              <a:t>Рособрнадзора</a:t>
            </a:r>
            <a:endParaRPr lang="ru-RU" sz="2800" b="1" dirty="0" smtClean="0">
              <a:solidFill>
                <a:srgbClr val="7030A0"/>
              </a:solidFill>
            </a:endParaRPr>
          </a:p>
        </p:txBody>
      </p:sp>
      <p:sp>
        <p:nvSpPr>
          <p:cNvPr id="4" name="Прямоугольник 3"/>
          <p:cNvSpPr/>
          <p:nvPr/>
        </p:nvSpPr>
        <p:spPr>
          <a:xfrm>
            <a:off x="1051560" y="1574828"/>
            <a:ext cx="7212330" cy="5915466"/>
          </a:xfrm>
          <a:prstGeom prst="rect">
            <a:avLst/>
          </a:prstGeom>
        </p:spPr>
        <p:txBody>
          <a:bodyPr wrap="square">
            <a:spAutoFit/>
          </a:bodyPr>
          <a:lstStyle/>
          <a:p>
            <a:pPr algn="just">
              <a:lnSpc>
                <a:spcPct val="115000"/>
              </a:lnSpc>
              <a:spcAft>
                <a:spcPts val="0"/>
              </a:spcAft>
            </a:pPr>
            <a:r>
              <a:rPr lang="ru-RU" sz="2400" dirty="0" smtClean="0">
                <a:latin typeface="Times New Roman"/>
                <a:ea typeface="Times New Roman"/>
              </a:rPr>
              <a:t>«7.4 В день проведения итогового сочинения (изложения) в месте проведения итогового сочинения (изложения) также могут присутствовать:</a:t>
            </a:r>
          </a:p>
          <a:p>
            <a:pPr algn="just">
              <a:lnSpc>
                <a:spcPct val="115000"/>
              </a:lnSpc>
              <a:spcAft>
                <a:spcPts val="0"/>
              </a:spcAft>
              <a:buFont typeface="Wingdings" pitchFamily="2" charset="2"/>
              <a:buChar char="ü"/>
            </a:pPr>
            <a:r>
              <a:rPr lang="ru-RU" sz="2400" dirty="0" smtClean="0">
                <a:latin typeface="Times New Roman"/>
                <a:ea typeface="Times New Roman"/>
              </a:rPr>
              <a:t>представители средств массовой информации;</a:t>
            </a:r>
          </a:p>
          <a:p>
            <a:pPr algn="just">
              <a:lnSpc>
                <a:spcPct val="115000"/>
              </a:lnSpc>
              <a:spcAft>
                <a:spcPts val="0"/>
              </a:spcAft>
              <a:buFont typeface="Wingdings" pitchFamily="2" charset="2"/>
              <a:buChar char="ü"/>
            </a:pPr>
            <a:r>
              <a:rPr lang="ru-RU" sz="2400" dirty="0" smtClean="0">
                <a:latin typeface="Times New Roman"/>
                <a:ea typeface="Times New Roman"/>
              </a:rPr>
              <a:t>должностные лица </a:t>
            </a:r>
            <a:r>
              <a:rPr lang="ru-RU" sz="2400" dirty="0" err="1" smtClean="0">
                <a:latin typeface="Times New Roman"/>
                <a:ea typeface="Times New Roman"/>
              </a:rPr>
              <a:t>Рособрнадзора</a:t>
            </a:r>
            <a:r>
              <a:rPr lang="ru-RU" sz="2400" dirty="0" smtClean="0">
                <a:latin typeface="Times New Roman"/>
                <a:ea typeface="Times New Roman"/>
              </a:rPr>
              <a:t> и (или) органа исполнительной власти субъекта Российской Федерации, осуществляющего переданные полномочия Российской Федерации в сфере образования.»</a:t>
            </a: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697230" y="53721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Допуск участников в случае опоздания на сочинение</a:t>
            </a:r>
            <a:endParaRPr lang="ru-RU" sz="2800" b="1" dirty="0" smtClean="0">
              <a:solidFill>
                <a:srgbClr val="7030A0"/>
              </a:solidFill>
            </a:endParaRPr>
          </a:p>
        </p:txBody>
      </p:sp>
      <p:sp>
        <p:nvSpPr>
          <p:cNvPr id="4" name="Прямоугольник 3"/>
          <p:cNvSpPr/>
          <p:nvPr/>
        </p:nvSpPr>
        <p:spPr>
          <a:xfrm>
            <a:off x="1051560" y="1574828"/>
            <a:ext cx="7212330" cy="6764929"/>
          </a:xfrm>
          <a:prstGeom prst="rect">
            <a:avLst/>
          </a:prstGeom>
        </p:spPr>
        <p:txBody>
          <a:bodyPr wrap="square">
            <a:spAutoFit/>
          </a:bodyPr>
          <a:lstStyle/>
          <a:p>
            <a:pPr indent="450215" algn="just">
              <a:lnSpc>
                <a:spcPct val="115000"/>
              </a:lnSpc>
              <a:spcAft>
                <a:spcPts val="0"/>
              </a:spcAft>
            </a:pPr>
            <a:r>
              <a:rPr lang="ru-RU" sz="2400" dirty="0" smtClean="0">
                <a:latin typeface="Times New Roman"/>
                <a:ea typeface="Times New Roman"/>
              </a:rPr>
              <a:t>«Если участник итогового сочинения (изложения) опоздал, он допускается к написанию итогового сочинения (изложения), при этом время окончания написания итогового сочинения (изложения) не продлевается. Повторный общий инструктаж для опоздавших участников не проводится. Члены комиссии образовательной организации по проведению сочинения (изложения) предоставляют необходимую информацию для заполнения регистрационных полей бланков сочинения (изложения).»</a:t>
            </a:r>
          </a:p>
          <a:p>
            <a:pPr algn="just">
              <a:lnSpc>
                <a:spcPct val="115000"/>
              </a:lnSpc>
              <a:spcAft>
                <a:spcPts val="0"/>
              </a:spcAft>
            </a:pPr>
            <a:endParaRPr lang="ru-RU" sz="2000" dirty="0" smtClean="0">
              <a:latin typeface="Times New Roman"/>
              <a:ea typeface="Times New Roman"/>
            </a:endParaRPr>
          </a:p>
          <a:p>
            <a:pPr indent="354013" algn="just">
              <a:spcAft>
                <a:spcPts val="0"/>
              </a:spcAf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a:cs typeface="Times New Roman" pitchFamily="18" charset="0"/>
            </a:endParaRPr>
          </a:p>
          <a:p>
            <a:pPr indent="354013" algn="just">
              <a:buFont typeface="Wingdings" pitchFamily="2" charset="2"/>
              <a:buChar char="ü"/>
            </a:pPr>
            <a:endParaRPr lang="ru-RU" sz="2000" dirty="0" smtClean="0">
              <a:latin typeface="Times New Roman" pitchFamily="18" charset="0"/>
              <a:cs typeface="Times New Roman" pitchFamily="18" charset="0"/>
            </a:endParaRPr>
          </a:p>
          <a:p>
            <a:pPr indent="354013" algn="just"/>
            <a:endParaRPr lang="ru-RU" sz="20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62" y="0"/>
            <a:ext cx="9139938" cy="6858000"/>
          </a:xfrm>
          <a:prstGeom prst="rect">
            <a:avLst/>
          </a:prstGeom>
        </p:spPr>
      </p:pic>
      <p:sp>
        <p:nvSpPr>
          <p:cNvPr id="6" name="Прямоугольник 5"/>
          <p:cNvSpPr/>
          <p:nvPr/>
        </p:nvSpPr>
        <p:spPr>
          <a:xfrm>
            <a:off x="742950" y="777241"/>
            <a:ext cx="7578090" cy="954107"/>
          </a:xfrm>
          <a:prstGeom prst="rect">
            <a:avLst/>
          </a:prstGeom>
        </p:spPr>
        <p:txBody>
          <a:bodyPr wrap="square">
            <a:spAutoFit/>
          </a:bodyPr>
          <a:lstStyle/>
          <a:p>
            <a:pPr indent="450215" algn="ctr">
              <a:tabLst>
                <a:tab pos="-180340" algn="l"/>
              </a:tabLst>
            </a:pPr>
            <a:r>
              <a:rPr lang="ru-RU" sz="2800" b="1" dirty="0" smtClean="0">
                <a:solidFill>
                  <a:srgbClr val="7030A0"/>
                </a:solidFill>
                <a:latin typeface="Times New Roman" pitchFamily="18" charset="0"/>
                <a:cs typeface="Times New Roman" pitchFamily="18" charset="0"/>
              </a:rPr>
              <a:t>Переписывание названия темы сочинения</a:t>
            </a:r>
          </a:p>
          <a:p>
            <a:pPr indent="450215" algn="ctr">
              <a:tabLst>
                <a:tab pos="-180340" algn="l"/>
              </a:tabLst>
            </a:pPr>
            <a:r>
              <a:rPr lang="ru-RU" sz="2800" b="1" dirty="0" smtClean="0">
                <a:solidFill>
                  <a:srgbClr val="7030A0"/>
                </a:solidFill>
                <a:latin typeface="Times New Roman" pitchFamily="18" charset="0"/>
                <a:cs typeface="Times New Roman" pitchFamily="18" charset="0"/>
              </a:rPr>
              <a:t> в бланк записи</a:t>
            </a:r>
            <a:endParaRPr lang="ru-RU" sz="2800" b="1" dirty="0" smtClean="0">
              <a:solidFill>
                <a:srgbClr val="7030A0"/>
              </a:solidFill>
            </a:endParaRPr>
          </a:p>
        </p:txBody>
      </p:sp>
      <p:sp>
        <p:nvSpPr>
          <p:cNvPr id="4" name="Прямоугольник 3"/>
          <p:cNvSpPr/>
          <p:nvPr/>
        </p:nvSpPr>
        <p:spPr>
          <a:xfrm>
            <a:off x="1062990" y="2091690"/>
            <a:ext cx="7040880" cy="6110134"/>
          </a:xfrm>
          <a:prstGeom prst="rect">
            <a:avLst/>
          </a:prstGeom>
        </p:spPr>
        <p:txBody>
          <a:bodyPr wrap="square">
            <a:spAutoFit/>
          </a:bodyPr>
          <a:lstStyle/>
          <a:p>
            <a:pPr marL="457200" indent="-11113" algn="just">
              <a:lnSpc>
                <a:spcPct val="115000"/>
              </a:lnSpc>
              <a:spcAft>
                <a:spcPts val="0"/>
              </a:spcAft>
              <a:tabLst>
                <a:tab pos="450215" algn="l"/>
              </a:tabLst>
            </a:pPr>
            <a:r>
              <a:rPr lang="ru-RU" sz="3200" dirty="0" smtClean="0">
                <a:latin typeface="Times New Roman"/>
                <a:ea typeface="Times New Roman"/>
              </a:rPr>
              <a:t>«В бланке записи участники итогового сочинения (изложения) переписывают название выбранной ими темы сочинения (текста изложения).»</a:t>
            </a:r>
          </a:p>
          <a:p>
            <a:pPr algn="just">
              <a:lnSpc>
                <a:spcPct val="115000"/>
              </a:lnSpc>
              <a:spcAft>
                <a:spcPts val="0"/>
              </a:spcAft>
            </a:pPr>
            <a:endParaRPr lang="ru-RU" sz="3200" dirty="0" smtClean="0">
              <a:latin typeface="Times New Roman"/>
              <a:ea typeface="Times New Roman"/>
            </a:endParaRPr>
          </a:p>
          <a:p>
            <a:pPr indent="354013" algn="just">
              <a:spcAft>
                <a:spcPts val="0"/>
              </a:spcAft>
              <a:buFont typeface="Wingdings" pitchFamily="2" charset="2"/>
              <a:buChar char="ü"/>
            </a:pPr>
            <a:endParaRPr lang="ru-RU" sz="3200" dirty="0" smtClean="0">
              <a:latin typeface="Times New Roman"/>
              <a:cs typeface="Times New Roman" pitchFamily="18" charset="0"/>
            </a:endParaRPr>
          </a:p>
          <a:p>
            <a:pPr indent="354013" algn="just">
              <a:buFont typeface="Wingdings" pitchFamily="2" charset="2"/>
              <a:buChar char="ü"/>
            </a:pPr>
            <a:endParaRPr lang="ru-RU" sz="3200" dirty="0" smtClean="0">
              <a:latin typeface="Times New Roman"/>
              <a:cs typeface="Times New Roman" pitchFamily="18" charset="0"/>
            </a:endParaRPr>
          </a:p>
          <a:p>
            <a:pPr indent="354013" algn="just">
              <a:buFont typeface="Wingdings" pitchFamily="2" charset="2"/>
              <a:buChar char="ü"/>
            </a:pPr>
            <a:endParaRPr lang="ru-RU" sz="3200" dirty="0" smtClean="0">
              <a:latin typeface="Times New Roman" pitchFamily="18" charset="0"/>
              <a:cs typeface="Times New Roman" pitchFamily="18" charset="0"/>
            </a:endParaRPr>
          </a:p>
          <a:p>
            <a:pPr indent="354013" algn="just"/>
            <a:endParaRPr lang="ru-RU" sz="3200" dirty="0" smtClean="0">
              <a:latin typeface="Times New Roman" pitchFamily="18" charset="0"/>
              <a:ea typeface="Times New Roman"/>
              <a:cs typeface="Times New Roman" pitchFamily="18" charset="0"/>
            </a:endParaRPr>
          </a:p>
          <a:p>
            <a:pPr marL="457200" indent="-457200">
              <a:lnSpc>
                <a:spcPct val="150000"/>
              </a:lnSpc>
              <a:buFont typeface="+mj-lt"/>
              <a:buAutoNum type="arabicPeriod"/>
            </a:pPr>
            <a:endParaRPr lang="ru-RU" sz="3200" b="1" i="1" dirty="0" smtClean="0">
              <a:solidFill>
                <a:srgbClr val="C00000"/>
              </a:solidFill>
              <a:latin typeface="Arno Pro Light Display" panose="02020402050506020403" pitchFamily="18" charset="0"/>
              <a:cs typeface="Arial" panose="020B0604020202020204" pitchFamily="34" charset="0"/>
            </a:endParaRPr>
          </a:p>
        </p:txBody>
      </p:sp>
    </p:spTree>
    <p:extLst>
      <p:ext uri="{BB962C8B-B14F-4D97-AF65-F5344CB8AC3E}">
        <p14:creationId xmlns:p14="http://schemas.microsoft.com/office/powerpoint/2010/main" xmlns="" val="3421799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1616</Words>
  <Application>Microsoft Office PowerPoint</Application>
  <PresentationFormat>Экран (4:3)</PresentationFormat>
  <Paragraphs>168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 Горяйнов</dc:creator>
  <cp:lastModifiedBy>Administrator</cp:lastModifiedBy>
  <cp:revision>59</cp:revision>
  <dcterms:created xsi:type="dcterms:W3CDTF">2013-11-19T05:52:05Z</dcterms:created>
  <dcterms:modified xsi:type="dcterms:W3CDTF">2016-10-26T01:58:13Z</dcterms:modified>
</cp:coreProperties>
</file>