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89" r:id="rId4"/>
    <p:sldId id="290" r:id="rId5"/>
    <p:sldId id="291" r:id="rId6"/>
    <p:sldId id="292" r:id="rId7"/>
    <p:sldId id="293" r:id="rId8"/>
    <p:sldId id="280" r:id="rId9"/>
    <p:sldId id="295" r:id="rId10"/>
    <p:sldId id="296" r:id="rId11"/>
    <p:sldId id="297" r:id="rId12"/>
    <p:sldId id="29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25" autoAdjust="0"/>
    <p:restoredTop sz="99697" autoAdjust="0"/>
  </p:normalViewPr>
  <p:slideViewPr>
    <p:cSldViewPr snapToGrid="0">
      <p:cViewPr varScale="1">
        <p:scale>
          <a:sx n="64" d="100"/>
          <a:sy n="64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53150" y="1497143"/>
            <a:ext cx="5855873" cy="332398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42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Проведение итогового </a:t>
            </a:r>
          </a:p>
          <a:p>
            <a:pPr algn="ctr"/>
            <a:r>
              <a:rPr lang="ru-RU" sz="42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сочинения (изложения)</a:t>
            </a:r>
          </a:p>
          <a:p>
            <a:pPr algn="ctr"/>
            <a:r>
              <a:rPr lang="ru-RU" sz="42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для выпускников 11 классов</a:t>
            </a:r>
          </a:p>
          <a:p>
            <a:pPr algn="ctr"/>
            <a:endParaRPr lang="ru-RU" sz="42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5780" y="545830"/>
            <a:ext cx="7886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Руководителям ОО 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1 день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сочинения: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4577" y="1004341"/>
            <a:ext cx="7839856" cy="736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проверить наличие часов, находящихся в поле зрения участников, в каждом кабинете, с проведением проверки их работоспособности;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проверить наличие места для хранения личных вещей участников итогового сочинения (изложение);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подготовить черновики на каждого участника сочинения (по два на каждого);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подготовить в необходимом количестве инструкции для участников итогового сочинения (изложения), зачитываемые членом комиссии (одна инструкция на один учебный кабинет);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5780" y="545830"/>
            <a:ext cx="7886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Руководителям ОО 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1 день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сочинения: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4499" y="1229193"/>
            <a:ext cx="771993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подготовить инструкции для участников итогового сочинения (на каждого участника);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определить необходимое количество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учебных кабинетов и распределение между ними участников в произвольном порядке;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организовать проверку работоспособности технических средств, средств видеонаблюдения в учебных кабинетах;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организовать обеспечение участников итогового сочинения орфографическими словарями.</a:t>
            </a: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45830"/>
            <a:ext cx="860435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Руководителям ОО </a:t>
            </a:r>
            <a:r>
              <a:rPr lang="ru-RU" sz="2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день проведения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сочинения:</a:t>
            </a:r>
            <a:endParaRPr lang="ru-RU" sz="26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9529" y="959370"/>
            <a:ext cx="7719934" cy="720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проверить готовность учебных кабинетов к проведению итогового сочинения;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провести инструктаж лиц, привлекаемых к проведению итогового сочинения;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распределить членов комиссии ОО по учебным кабинетам, выдать им необходимые материалы для проведения сочинения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обеспечить вход участников итогового сочинения в ОО начиная с 09.00 по местному времени;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дать указание техническому специалисту в 09.45 получить темы сочинения;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выдать членам комиссии темы сочинения;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организовать копирование бланков;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передать копии и </a:t>
            </a:r>
            <a:r>
              <a:rPr lang="ru-RU" sz="2200" smtClean="0">
                <a:latin typeface="Times New Roman" pitchFamily="18" charset="0"/>
                <a:ea typeface="Times New Roman"/>
                <a:cs typeface="Times New Roman" pitchFamily="18" charset="0"/>
              </a:rPr>
              <a:t>оригиналы бланков </a:t>
            </a:r>
            <a:r>
              <a:rPr lang="ru-RU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 ППОИ.</a:t>
            </a:r>
          </a:p>
          <a:p>
            <a:pPr indent="354013" algn="just">
              <a:buFont typeface="Wingdings" pitchFamily="2" charset="2"/>
              <a:buChar char="ü"/>
            </a:pPr>
            <a:endParaRPr lang="ru-RU" sz="24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ü"/>
            </a:pPr>
            <a:endParaRPr lang="ru-RU" sz="2400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94479" y="761111"/>
            <a:ext cx="760001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Итогового сочинение (изложение) – условие допуска к ГИА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 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</a:pPr>
            <a:endParaRPr lang="ru-RU" sz="2000" dirty="0" smtClean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00771" y="1524313"/>
            <a:ext cx="676656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46088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4000" dirty="0" smtClean="0">
                <a:latin typeface="Times New Roman"/>
                <a:ea typeface="Times New Roman"/>
              </a:rPr>
              <a:t>даты: </a:t>
            </a:r>
          </a:p>
          <a:p>
            <a:pPr indent="446088" algn="just"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7 декабря </a:t>
            </a:r>
            <a:r>
              <a:rPr lang="ru-RU" sz="4000" dirty="0" smtClean="0">
                <a:latin typeface="Times New Roman"/>
                <a:ea typeface="Times New Roman"/>
              </a:rPr>
              <a:t>2016 г</a:t>
            </a:r>
            <a:r>
              <a:rPr lang="ru-RU" sz="4000" dirty="0" smtClean="0">
                <a:latin typeface="Times New Roman"/>
                <a:ea typeface="Times New Roman"/>
              </a:rPr>
              <a:t>.,</a:t>
            </a:r>
          </a:p>
          <a:p>
            <a:pPr indent="446088" algn="just"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1 </a:t>
            </a:r>
            <a:r>
              <a:rPr lang="ru-RU" sz="4000" b="1" dirty="0" smtClean="0">
                <a:latin typeface="Times New Roman"/>
                <a:ea typeface="Times New Roman"/>
              </a:rPr>
              <a:t>февраля </a:t>
            </a:r>
            <a:r>
              <a:rPr lang="ru-RU" sz="4000" dirty="0" smtClean="0">
                <a:latin typeface="Times New Roman"/>
                <a:ea typeface="Times New Roman"/>
              </a:rPr>
              <a:t>2017 г. </a:t>
            </a:r>
          </a:p>
          <a:p>
            <a:pPr indent="446088" algn="just"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Times New Roman"/>
              </a:rPr>
              <a:t>3 мая </a:t>
            </a:r>
            <a:r>
              <a:rPr lang="ru-RU" sz="4000" dirty="0" smtClean="0">
                <a:latin typeface="Times New Roman"/>
                <a:ea typeface="Times New Roman"/>
              </a:rPr>
              <a:t>2017 г.</a:t>
            </a:r>
          </a:p>
          <a:p>
            <a:pPr indent="446088" algn="just">
              <a:spcAft>
                <a:spcPts val="0"/>
              </a:spcAft>
            </a:pPr>
            <a:endParaRPr lang="ru-RU" sz="4000" dirty="0" smtClean="0">
              <a:latin typeface="Times New Roman"/>
              <a:ea typeface="Times New Roman"/>
            </a:endParaRPr>
          </a:p>
          <a:p>
            <a:pPr marL="457200" indent="-457200">
              <a:lnSpc>
                <a:spcPct val="150000"/>
              </a:lnSpc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45830"/>
            <a:ext cx="8423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Мероприятия выполненные до 22.11.2016 г. :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597" y="989352"/>
            <a:ext cx="7839855" cy="5806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приказом сформировать составы комиссий образовательной организации;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организовать регистрацию обучающихся для участия в итоговом сочинении (изложении) в соответствии с их заявлениями;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определить изменения текущего расписания занятий образовательной организации в дни проведения итогового сочинения (изложения);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обеспечить ознакомление лиц, привлекаемых к проведению итогового сочинения (изложения) с инструктивными материалами, определяющими порядок их работы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организовать ознакомление обучающихся и их родителей (законных представителей) с Памяткой о порядке проведения итогового сочинения (изложения).</a:t>
            </a:r>
            <a:endParaRPr lang="ru-RU" sz="2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0020" y="509666"/>
            <a:ext cx="8423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 УО № 797 от 18.11.2016 г. 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4733" y="914400"/>
            <a:ext cx="8064710" cy="6454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indent="26987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Times New Roman"/>
              </a:rPr>
              <a:t>1 и 2 декабря </a:t>
            </a:r>
            <a:r>
              <a:rPr lang="ru-RU" sz="2200" dirty="0" smtClean="0">
                <a:latin typeface="Times New Roman"/>
                <a:ea typeface="Times New Roman"/>
              </a:rPr>
              <a:t>– печать бланков сочинения (изложения) и ведомостей (ППОИ);</a:t>
            </a:r>
          </a:p>
          <a:p>
            <a:pPr marL="269875" lvl="0" indent="26987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Times New Roman"/>
              </a:rPr>
              <a:t>5 декабря </a:t>
            </a:r>
            <a:r>
              <a:rPr lang="ru-RU" sz="2200" dirty="0" smtClean="0">
                <a:latin typeface="Times New Roman"/>
                <a:ea typeface="Times New Roman"/>
              </a:rPr>
              <a:t>– выдача бланков сочинения и ведомостей (ППОИ);</a:t>
            </a:r>
          </a:p>
          <a:p>
            <a:pPr marL="269875" lvl="0" indent="26987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Times New Roman"/>
              </a:rPr>
              <a:t>7 декабря </a:t>
            </a:r>
            <a:r>
              <a:rPr lang="ru-RU" sz="2200" dirty="0" smtClean="0">
                <a:latin typeface="Times New Roman"/>
                <a:ea typeface="Times New Roman"/>
              </a:rPr>
              <a:t>– написание сочинения, сдача оригиналов и копий бланков сочинения в ППОИ;</a:t>
            </a:r>
          </a:p>
          <a:p>
            <a:pPr marL="269875" lvl="0" indent="26987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Times New Roman"/>
              </a:rPr>
              <a:t>8 декабря </a:t>
            </a:r>
            <a:r>
              <a:rPr lang="ru-RU" sz="2200" dirty="0" smtClean="0">
                <a:latin typeface="Times New Roman"/>
                <a:ea typeface="Times New Roman"/>
              </a:rPr>
              <a:t>– сдача оригиналов и копий бланков сочинения в ППОИ отдаленными ОО;</a:t>
            </a:r>
          </a:p>
          <a:p>
            <a:pPr marL="269875" lvl="0" indent="26987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Times New Roman"/>
              </a:rPr>
              <a:t>8 и 9 декабря </a:t>
            </a:r>
            <a:r>
              <a:rPr lang="ru-RU" sz="2200" dirty="0" smtClean="0">
                <a:latin typeface="Times New Roman"/>
                <a:ea typeface="Times New Roman"/>
              </a:rPr>
              <a:t>– проверка итогового сочинения (изложения) муниципальной экспертной комиссией, работа с программой «</a:t>
            </a:r>
            <a:r>
              <a:rPr lang="ru-RU" sz="2200" dirty="0" err="1" smtClean="0">
                <a:latin typeface="Times New Roman"/>
                <a:ea typeface="Times New Roman"/>
              </a:rPr>
              <a:t>Антиплагиат</a:t>
            </a:r>
            <a:r>
              <a:rPr lang="ru-RU" sz="2200" dirty="0" smtClean="0">
                <a:latin typeface="Times New Roman"/>
                <a:ea typeface="Times New Roman"/>
              </a:rPr>
              <a:t>»;</a:t>
            </a:r>
          </a:p>
          <a:p>
            <a:pPr marL="269875" lvl="0" indent="26987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Times New Roman"/>
              </a:rPr>
              <a:t>8 и 9 декабря </a:t>
            </a:r>
            <a:r>
              <a:rPr lang="ru-RU" sz="2200" dirty="0" smtClean="0">
                <a:latin typeface="Times New Roman"/>
                <a:ea typeface="Times New Roman"/>
              </a:rPr>
              <a:t>– перенос результатов из копий в оригиналы бланков;</a:t>
            </a:r>
          </a:p>
          <a:p>
            <a:pPr marL="269875" lvl="0" indent="26987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200" b="1" dirty="0" smtClean="0">
                <a:latin typeface="Times New Roman"/>
                <a:ea typeface="Times New Roman"/>
              </a:rPr>
              <a:t>до 13 декабря </a:t>
            </a:r>
            <a:r>
              <a:rPr lang="ru-RU" sz="2200" dirty="0" smtClean="0">
                <a:latin typeface="Times New Roman"/>
                <a:ea typeface="Times New Roman"/>
              </a:rPr>
              <a:t>– сканирование и передача образов бланков в РЦОИ.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sz="2200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7230" y="537211"/>
            <a:ext cx="7578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Порядок проведения сочинения в ОО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1559" y="1079292"/>
            <a:ext cx="7297961" cy="8640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руководитель образовательной организации распределяет участников по кабинетам</a:t>
            </a:r>
            <a:r>
              <a:rPr lang="ru-RU" sz="2600" b="1" dirty="0" smtClean="0">
                <a:latin typeface="Times New Roman"/>
                <a:ea typeface="Times New Roman"/>
              </a:rPr>
              <a:t> в произвольном порядке;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вход участников в ОО </a:t>
            </a:r>
            <a:r>
              <a:rPr lang="ru-RU" sz="2600" b="1" dirty="0" smtClean="0">
                <a:latin typeface="Times New Roman"/>
                <a:ea typeface="Times New Roman"/>
              </a:rPr>
              <a:t>начинается с 09.00;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участники рассаживаются </a:t>
            </a:r>
            <a:r>
              <a:rPr lang="ru-RU" sz="2600" b="1" dirty="0" smtClean="0">
                <a:latin typeface="Times New Roman"/>
                <a:ea typeface="Times New Roman"/>
              </a:rPr>
              <a:t>в произвольном порядке по одному человеку за рабочий стол;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в учебном кабинете должны присутствовать </a:t>
            </a:r>
            <a:r>
              <a:rPr lang="ru-RU" sz="2600" b="1" dirty="0" smtClean="0">
                <a:latin typeface="Times New Roman"/>
                <a:ea typeface="Times New Roman"/>
              </a:rPr>
              <a:t>не менее двух членов комиссии;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итоговое сочинение </a:t>
            </a:r>
            <a:r>
              <a:rPr lang="ru-RU" sz="2600" b="1" dirty="0" smtClean="0">
                <a:latin typeface="Times New Roman"/>
                <a:ea typeface="Times New Roman"/>
              </a:rPr>
              <a:t>начинается в 10.00;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опоздавший участник </a:t>
            </a:r>
            <a:r>
              <a:rPr lang="ru-RU" sz="2600" b="1" dirty="0" smtClean="0">
                <a:latin typeface="Times New Roman"/>
                <a:ea typeface="Times New Roman"/>
              </a:rPr>
              <a:t>допускается </a:t>
            </a:r>
            <a:r>
              <a:rPr lang="ru-RU" sz="2600" dirty="0" smtClean="0">
                <a:latin typeface="Times New Roman"/>
                <a:ea typeface="Times New Roman"/>
              </a:rPr>
              <a:t>к написанию итогового сочинения.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354013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7230" y="537210"/>
            <a:ext cx="7578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Инструктаж для участников сочинения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9568" y="989350"/>
            <a:ext cx="7809875" cy="1044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Times New Roman"/>
              </a:rPr>
              <a:t>первая часть инструктажа </a:t>
            </a:r>
            <a:r>
              <a:rPr lang="ru-RU" sz="2400" b="1" dirty="0" smtClean="0">
                <a:latin typeface="Times New Roman"/>
                <a:ea typeface="Times New Roman"/>
              </a:rPr>
              <a:t>проводится до 10.00;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2400" b="1" dirty="0" smtClean="0">
                <a:latin typeface="Times New Roman"/>
                <a:ea typeface="Times New Roman"/>
              </a:rPr>
              <a:t>с 09.45 </a:t>
            </a:r>
            <a:r>
              <a:rPr lang="ru-RU" sz="2400" dirty="0" smtClean="0">
                <a:latin typeface="Times New Roman"/>
                <a:ea typeface="Times New Roman"/>
              </a:rPr>
              <a:t>член комиссии ОО принимает у руководителя темы сочинения;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Times New Roman"/>
              </a:rPr>
              <a:t>темы сочинения могут быть </a:t>
            </a:r>
            <a:r>
              <a:rPr lang="ru-RU" sz="2400" b="1" dirty="0" smtClean="0">
                <a:latin typeface="Times New Roman"/>
                <a:ea typeface="Times New Roman"/>
              </a:rPr>
              <a:t>распечатаны</a:t>
            </a:r>
            <a:r>
              <a:rPr lang="ru-RU" sz="2400" dirty="0" smtClean="0">
                <a:latin typeface="Times New Roman"/>
                <a:ea typeface="Times New Roman"/>
              </a:rPr>
              <a:t> на каждого участника или </a:t>
            </a:r>
            <a:r>
              <a:rPr lang="ru-RU" sz="2400" b="1" dirty="0" smtClean="0">
                <a:latin typeface="Times New Roman"/>
                <a:ea typeface="Times New Roman"/>
              </a:rPr>
              <a:t>размещены на доске;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Times New Roman"/>
              </a:rPr>
              <a:t>инструкция для участников итогового сочинения (изложения) </a:t>
            </a:r>
            <a:r>
              <a:rPr lang="ru-RU" sz="2400" b="1" dirty="0" smtClean="0">
                <a:latin typeface="Times New Roman"/>
                <a:ea typeface="Times New Roman"/>
              </a:rPr>
              <a:t>распечатывается на каждого участника отдельно;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Times New Roman"/>
              </a:rPr>
              <a:t>вторая часть инструктажа </a:t>
            </a:r>
            <a:r>
              <a:rPr lang="ru-RU" sz="2400" b="1" dirty="0" smtClean="0">
                <a:latin typeface="Times New Roman"/>
                <a:ea typeface="Times New Roman"/>
              </a:rPr>
              <a:t>проводится не ранее 10.00;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Times New Roman"/>
              </a:rPr>
              <a:t>в бланк записи участники переписывают </a:t>
            </a:r>
            <a:r>
              <a:rPr lang="ru-RU" sz="2400" b="1" dirty="0" smtClean="0">
                <a:latin typeface="Times New Roman"/>
                <a:ea typeface="Times New Roman"/>
              </a:rPr>
              <a:t>название выбранной ими темы сочинения;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Times New Roman"/>
              </a:rPr>
              <a:t>члены комиссии проверяют </a:t>
            </a:r>
            <a:r>
              <a:rPr lang="ru-RU" sz="2400" b="1" dirty="0" smtClean="0">
                <a:latin typeface="Times New Roman"/>
                <a:ea typeface="Times New Roman"/>
              </a:rPr>
              <a:t>правильность </a:t>
            </a:r>
            <a:r>
              <a:rPr lang="ru-RU" sz="2400" dirty="0" smtClean="0">
                <a:latin typeface="Times New Roman"/>
                <a:ea typeface="Times New Roman"/>
              </a:rPr>
              <a:t>заполнения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участниками сочинения регистрационных полей бланков.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6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6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354013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7230" y="537210"/>
            <a:ext cx="7578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Проведение итогового сочинения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9568" y="944380"/>
            <a:ext cx="7809875" cy="1044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Times New Roman"/>
              </a:rPr>
              <a:t>время окончания написания итогового сочинения </a:t>
            </a:r>
            <a:r>
              <a:rPr lang="ru-RU" sz="2400" b="1" dirty="0" smtClean="0">
                <a:latin typeface="Times New Roman"/>
                <a:ea typeface="Times New Roman"/>
              </a:rPr>
              <a:t>фиксируется на доске;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Times New Roman"/>
              </a:rPr>
              <a:t>дополнительный бланк записи выдается </a:t>
            </a:r>
            <a:r>
              <a:rPr lang="ru-RU" sz="2400" b="1" dirty="0" smtClean="0">
                <a:latin typeface="Times New Roman"/>
                <a:ea typeface="Times New Roman"/>
              </a:rPr>
              <a:t>по запросу участника сочинения</a:t>
            </a:r>
            <a:r>
              <a:rPr lang="ru-RU" sz="2400" dirty="0" smtClean="0">
                <a:latin typeface="Times New Roman"/>
                <a:ea typeface="Times New Roman"/>
              </a:rPr>
              <a:t>;</a:t>
            </a: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2400" b="1" dirty="0" smtClean="0">
                <a:latin typeface="Times New Roman"/>
                <a:ea typeface="Times New Roman"/>
              </a:rPr>
              <a:t>Запрещено иметь при себе</a:t>
            </a:r>
            <a:r>
              <a:rPr lang="ru-RU" sz="2400" dirty="0" smtClean="0">
                <a:latin typeface="Times New Roman"/>
                <a:ea typeface="Times New Roman"/>
              </a:rPr>
              <a:t>:</a:t>
            </a:r>
          </a:p>
          <a:p>
            <a:pPr marL="269875" indent="449263"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/>
                <a:ea typeface="Times New Roman"/>
              </a:rPr>
              <a:t>средства связи;</a:t>
            </a:r>
          </a:p>
          <a:p>
            <a:pPr marL="269875" indent="449263"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/>
                <a:ea typeface="Times New Roman"/>
              </a:rPr>
              <a:t>фото, аудио и видеоаппаратуру;</a:t>
            </a:r>
          </a:p>
          <a:p>
            <a:pPr marL="269875" indent="449263"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/>
                <a:ea typeface="Times New Roman"/>
              </a:rPr>
              <a:t>справочные материалы;</a:t>
            </a:r>
          </a:p>
          <a:p>
            <a:pPr marL="269875" indent="449263" algn="just">
              <a:lnSpc>
                <a:spcPct val="115000"/>
              </a:lnSpc>
              <a:buFont typeface="Wingdings" pitchFamily="2" charset="2"/>
              <a:buChar char="§"/>
              <a:tabLst>
                <a:tab pos="900113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письменные заметки и иные средства хранения и передачи информации;</a:t>
            </a:r>
          </a:p>
          <a:p>
            <a:pPr marL="269875" indent="449263"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/>
                <a:ea typeface="Times New Roman"/>
              </a:rPr>
              <a:t>собственные орфографические и (или) толковые словари;</a:t>
            </a:r>
          </a:p>
          <a:p>
            <a:pPr marL="269875" indent="449263"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ru-RU" sz="2400" dirty="0" smtClean="0">
                <a:latin typeface="Times New Roman"/>
                <a:ea typeface="Times New Roman"/>
              </a:rPr>
              <a:t>тексты литературного материала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6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6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15000"/>
              </a:lnSpc>
              <a:buFont typeface="Wingdings" pitchFamily="2" charset="2"/>
              <a:buChar char="ü"/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354013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5780" y="545830"/>
            <a:ext cx="7886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Досрочное завершение написания итогового  сочинения (изложения)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4499" y="1349116"/>
            <a:ext cx="7719934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>
              <a:buFont typeface="Wingdings" pitchFamily="2" charset="2"/>
              <a:buChar char="ü"/>
            </a:pPr>
            <a:r>
              <a:rPr lang="ru-RU" sz="2400" b="1" dirty="0" smtClean="0">
                <a:latin typeface="Times New Roman"/>
                <a:ea typeface="Calibri"/>
              </a:rPr>
              <a:t>может покинуть </a:t>
            </a:r>
            <a:r>
              <a:rPr lang="ru-RU" sz="2400" dirty="0" smtClean="0">
                <a:latin typeface="Times New Roman"/>
                <a:ea typeface="Calibri"/>
              </a:rPr>
              <a:t>место проведения итогового сочинения;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cs typeface="Times New Roman" pitchFamily="18" charset="0"/>
              </a:rPr>
              <a:t>составляется </a:t>
            </a:r>
            <a:r>
              <a:rPr lang="ru-RU" sz="2400" dirty="0" smtClean="0">
                <a:latin typeface="Times New Roman"/>
                <a:ea typeface="Calibri"/>
              </a:rPr>
              <a:t>«Акт о досрочном завершении написания итогового сочинения (изложения) по уважительным причинам»;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Calibri"/>
              </a:rPr>
              <a:t>вносится соответствующая отметка в форму ИС-05 «Ведомость проведения итогового сочинения (изложения) в учебном кабинете ОО (месте проведения)»;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Calibri"/>
              </a:rPr>
              <a:t>в бланке регистрации указанного участника итогового сочинения в поле «Резерв-1» вносится отметка «ИС-08»;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/>
                <a:ea typeface="Times New Roman"/>
              </a:rPr>
              <a:t>участники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допускаются к повторной сдаче </a:t>
            </a:r>
            <a:r>
              <a:rPr lang="ru-RU" sz="2400" b="1" dirty="0" smtClean="0">
                <a:latin typeface="Times New Roman"/>
                <a:ea typeface="Times New Roman"/>
              </a:rPr>
              <a:t>решением педагогического совета.</a:t>
            </a:r>
            <a:endParaRPr lang="ru-RU" sz="24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4734" y="545830"/>
            <a:ext cx="804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Завершение проведения итогового  сочинения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4557" y="944381"/>
            <a:ext cx="7779895" cy="755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>
              <a:buFont typeface="Wingdings" pitchFamily="2" charset="2"/>
              <a:buChar char="ü"/>
            </a:pPr>
            <a:r>
              <a:rPr lang="ru-RU" sz="2600" b="1" dirty="0" smtClean="0">
                <a:latin typeface="Times New Roman"/>
                <a:ea typeface="Times New Roman"/>
              </a:rPr>
              <a:t>за 30 минут и за 5 минут</a:t>
            </a:r>
            <a:r>
              <a:rPr lang="ru-RU" sz="2600" dirty="0" smtClean="0">
                <a:latin typeface="Times New Roman"/>
                <a:ea typeface="Times New Roman"/>
              </a:rPr>
              <a:t> члены комиссии информируют о завершении написания сочинения</a:t>
            </a:r>
            <a:r>
              <a:rPr lang="ru-RU" sz="2600" dirty="0" smtClean="0">
                <a:latin typeface="Times New Roman"/>
                <a:ea typeface="Calibri"/>
              </a:rPr>
              <a:t>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члены комиссии </a:t>
            </a:r>
            <a:r>
              <a:rPr lang="ru-RU" sz="2600" b="1" dirty="0" smtClean="0">
                <a:latin typeface="Times New Roman"/>
                <a:ea typeface="Times New Roman"/>
              </a:rPr>
              <a:t>ставят «Z» </a:t>
            </a:r>
            <a:r>
              <a:rPr lang="ru-RU" sz="2600" dirty="0" smtClean="0">
                <a:latin typeface="Times New Roman"/>
                <a:ea typeface="Times New Roman"/>
              </a:rPr>
              <a:t>на полях бланков записи</a:t>
            </a:r>
            <a:r>
              <a:rPr lang="ru-RU" sz="2600" dirty="0" smtClean="0">
                <a:latin typeface="Times New Roman"/>
                <a:ea typeface="Calibri"/>
              </a:rPr>
              <a:t>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члены комиссии </a:t>
            </a:r>
            <a:r>
              <a:rPr lang="ru-RU" sz="2600" b="1" dirty="0" smtClean="0">
                <a:latin typeface="Times New Roman"/>
                <a:ea typeface="Times New Roman"/>
              </a:rPr>
              <a:t>заполняют поле «Количество бланков записи»</a:t>
            </a:r>
            <a:r>
              <a:rPr lang="ru-RU" sz="2600" dirty="0" smtClean="0">
                <a:latin typeface="Times New Roman"/>
                <a:ea typeface="Calibri"/>
              </a:rPr>
              <a:t>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Calibri"/>
              </a:rPr>
              <a:t>участники подтверждают личной подписью данные, внесенные членами комиссии в ИС-05;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все материалы с аудитории передаются членами комиссии руководителю ОО</a:t>
            </a:r>
            <a:r>
              <a:rPr lang="ru-RU" sz="2600" b="1" dirty="0" smtClean="0">
                <a:latin typeface="Times New Roman"/>
                <a:ea typeface="Times New Roman"/>
              </a:rPr>
              <a:t>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технический специалист ОО проводит копирование бланков;</a:t>
            </a:r>
          </a:p>
          <a:p>
            <a:pPr indent="354013" algn="just">
              <a:buFont typeface="Wingdings" pitchFamily="2" charset="2"/>
              <a:buChar char="ü"/>
            </a:pPr>
            <a:r>
              <a:rPr lang="ru-RU" sz="2600" dirty="0" smtClean="0">
                <a:latin typeface="Times New Roman"/>
                <a:ea typeface="Times New Roman"/>
              </a:rPr>
              <a:t>руководитель ОО передает копии и оригиналы бланков  в ППОИ.</a:t>
            </a:r>
            <a:endParaRPr lang="ru-RU" sz="2600" b="1" dirty="0" smtClean="0">
              <a:latin typeface="Times New Roman"/>
              <a:ea typeface="Times New Roman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4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805</Words>
  <Application>Microsoft Office PowerPoint</Application>
  <PresentationFormat>Экран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Administrator</cp:lastModifiedBy>
  <cp:revision>84</cp:revision>
  <dcterms:created xsi:type="dcterms:W3CDTF">2013-11-19T05:52:05Z</dcterms:created>
  <dcterms:modified xsi:type="dcterms:W3CDTF">2016-11-29T08:54:16Z</dcterms:modified>
</cp:coreProperties>
</file>