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8" r:id="rId3"/>
    <p:sldId id="283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8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25" autoAdjust="0"/>
    <p:restoredTop sz="99697" autoAdjust="0"/>
  </p:normalViewPr>
  <p:slideViewPr>
    <p:cSldViewPr snapToGrid="0">
      <p:cViewPr varScale="1">
        <p:scale>
          <a:sx n="64" d="100"/>
          <a:sy n="64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3.9405682666606358E-2"/>
                  <c:y val="-0.1703117124140097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7.3885654999886918E-2"/>
                  <c:y val="5.5536427961090137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8.5378979110980427E-2"/>
                  <c:y val="-4.0726713838132797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6270455111070901E-2"/>
                  <c:y val="-0.14069228416809498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6.0750427444351475E-2"/>
                  <c:y val="-4.4429142368872042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109</c:v>
                </c:pt>
                <c:pt idx="1">
                  <c:v>209</c:v>
                </c:pt>
                <c:pt idx="2">
                  <c:v>312</c:v>
                </c:pt>
                <c:pt idx="3">
                  <c:v>412</c:v>
                </c:pt>
                <c:pt idx="4">
                  <c:v>508</c:v>
                </c:pt>
              </c:numCache>
            </c:numRef>
          </c:cat>
          <c:val>
            <c:numRef>
              <c:f>Лист1!$B$2:$B$6</c:f>
              <c:numCache>
                <c:formatCode>0%</c:formatCode>
                <c:ptCount val="5"/>
                <c:pt idx="0" formatCode="0.00%">
                  <c:v>0.52500000000000002</c:v>
                </c:pt>
                <c:pt idx="1">
                  <c:v>0.22000000000000006</c:v>
                </c:pt>
                <c:pt idx="2" formatCode="0.00%">
                  <c:v>3.9000000000000014E-2</c:v>
                </c:pt>
                <c:pt idx="3" formatCode="0.00%">
                  <c:v>6.3000000000000014E-2</c:v>
                </c:pt>
                <c:pt idx="4" formatCode="0.00%">
                  <c:v>0.15300000000000005</c:v>
                </c:pt>
              </c:numCache>
            </c:numRef>
          </c:val>
        </c:ser>
      </c:pie3DChart>
    </c:plotArea>
    <c:legend>
      <c:legendPos val="t"/>
      <c:layout>
        <c:manualLayout>
          <c:xMode val="edge"/>
          <c:yMode val="edge"/>
          <c:x val="0.26938218534762803"/>
          <c:y val="0"/>
          <c:w val="0.46451930690989257"/>
          <c:h val="0.10276163269518433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2015/2016 уч. год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Зачет</c:v>
                </c:pt>
                <c:pt idx="1">
                  <c:v>Незачет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0.98099999999999998</c:v>
                </c:pt>
                <c:pt idx="1">
                  <c:v>1.9000000000000006E-2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2016/2017 уч. год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179036961548807E-2"/>
                  <c:y val="-1.547437802443368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Зачет</c:v>
                </c:pt>
                <c:pt idx="1">
                  <c:v>Незачет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0.93500000000000005</c:v>
                </c:pt>
                <c:pt idx="1">
                  <c:v>6.5000000000000002E-2</c:v>
                </c:pt>
              </c:numCache>
            </c:numRef>
          </c:val>
        </c:ser>
        <c:axId val="82199680"/>
        <c:axId val="82201216"/>
      </c:barChart>
      <c:catAx>
        <c:axId val="82199680"/>
        <c:scaling>
          <c:orientation val="minMax"/>
        </c:scaling>
        <c:axPos val="b"/>
        <c:tickLblPos val="nextTo"/>
        <c:crossAx val="82201216"/>
        <c:crosses val="autoZero"/>
        <c:auto val="1"/>
        <c:lblAlgn val="ctr"/>
        <c:lblOffset val="100"/>
      </c:catAx>
      <c:valAx>
        <c:axId val="82201216"/>
        <c:scaling>
          <c:orientation val="minMax"/>
        </c:scaling>
        <c:axPos val="l"/>
        <c:majorGridlines/>
        <c:numFmt formatCode="0.0%" sourceLinked="1"/>
        <c:tickLblPos val="nextTo"/>
        <c:crossAx val="821996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2015/2016 уч. год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Зачет</c:v>
                </c:pt>
                <c:pt idx="1">
                  <c:v>Незачет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0.75000000000000022</c:v>
                </c:pt>
                <c:pt idx="1">
                  <c:v>0.25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2016/2017 уч. год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1790369615488083E-2"/>
                  <c:y val="-1.547437802443368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Зачет</c:v>
                </c:pt>
                <c:pt idx="1">
                  <c:v>Незачет</c:v>
                </c:pt>
              </c:strCache>
            </c:strRef>
          </c:cat>
          <c:val>
            <c:numRef>
              <c:f>Лист1!$C$2:$C$3</c:f>
              <c:numCache>
                <c:formatCode>0.0%</c:formatCode>
                <c:ptCount val="2"/>
                <c:pt idx="0">
                  <c:v>0.82399999999999995</c:v>
                </c:pt>
                <c:pt idx="1">
                  <c:v>0.17600000000000005</c:v>
                </c:pt>
              </c:numCache>
            </c:numRef>
          </c:val>
        </c:ser>
        <c:axId val="77993472"/>
        <c:axId val="77995008"/>
      </c:barChart>
      <c:catAx>
        <c:axId val="77993472"/>
        <c:scaling>
          <c:orientation val="minMax"/>
        </c:scaling>
        <c:axPos val="b"/>
        <c:tickLblPos val="nextTo"/>
        <c:crossAx val="77995008"/>
        <c:crosses val="autoZero"/>
        <c:auto val="1"/>
        <c:lblAlgn val="ctr"/>
        <c:lblOffset val="100"/>
      </c:catAx>
      <c:valAx>
        <c:axId val="77995008"/>
        <c:scaling>
          <c:orientation val="minMax"/>
        </c:scaling>
        <c:axPos val="l"/>
        <c:majorGridlines/>
        <c:numFmt formatCode="0.0%" sourceLinked="1"/>
        <c:tickLblPos val="nextTo"/>
        <c:crossAx val="7799347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2015/2016 уч. год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Не преодолели порог</c:v>
                </c:pt>
                <c:pt idx="1">
                  <c:v>Только б. математика</c:v>
                </c:pt>
                <c:pt idx="2">
                  <c:v>0 баллов</c:v>
                </c:pt>
                <c:pt idx="3">
                  <c:v>6 баллов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0.64000000000000024</c:v>
                </c:pt>
                <c:pt idx="1">
                  <c:v>0.4200000000000001</c:v>
                </c:pt>
                <c:pt idx="2">
                  <c:v>3.100000000000001E-2</c:v>
                </c:pt>
                <c:pt idx="3">
                  <c:v>0.10100000000000002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2016/2017 уч. год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1.1790369615488091E-2"/>
                  <c:y val="-1.5474378024433681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2.8065333112162309E-2"/>
                  <c:y val="-2.393283128409163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4.0343916348733341E-2"/>
                  <c:y val="4.7865662568185013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Лист1!$A$2:$A$5</c:f>
              <c:strCache>
                <c:ptCount val="4"/>
                <c:pt idx="0">
                  <c:v>Не преодолели порог</c:v>
                </c:pt>
                <c:pt idx="1">
                  <c:v>Только б. математика</c:v>
                </c:pt>
                <c:pt idx="2">
                  <c:v>0 баллов</c:v>
                </c:pt>
                <c:pt idx="3">
                  <c:v>6 баллов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0.58199999999999996</c:v>
                </c:pt>
                <c:pt idx="1">
                  <c:v>0.56799999999999995</c:v>
                </c:pt>
                <c:pt idx="2">
                  <c:v>2.3E-2</c:v>
                </c:pt>
                <c:pt idx="3">
                  <c:v>0.10700000000000003</c:v>
                </c:pt>
              </c:numCache>
            </c:numRef>
          </c:val>
        </c:ser>
        <c:axId val="76383360"/>
        <c:axId val="76385280"/>
      </c:barChart>
      <c:catAx>
        <c:axId val="763833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6385280"/>
        <c:crosses val="autoZero"/>
        <c:auto val="1"/>
        <c:lblAlgn val="ctr"/>
        <c:lblOffset val="100"/>
      </c:catAx>
      <c:valAx>
        <c:axId val="76385280"/>
        <c:scaling>
          <c:orientation val="minMax"/>
        </c:scaling>
        <c:axPos val="l"/>
        <c:majorGridlines/>
        <c:numFmt formatCode="0.0%" sourceLinked="1"/>
        <c:tickLblPos val="nextTo"/>
        <c:crossAx val="7638336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2015/2016 уч. год</c:v>
                </c:pt>
              </c:strCache>
            </c:strRef>
          </c:tx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Средний балл</c:v>
                </c:pt>
                <c:pt idx="1">
                  <c:v>Максимальный балл</c:v>
                </c:pt>
                <c:pt idx="2">
                  <c:v>Минимальный балл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4.7</c:v>
                </c:pt>
                <c:pt idx="1">
                  <c:v>9.3000000000000007</c:v>
                </c:pt>
                <c:pt idx="2">
                  <c:v>2.6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2016/2017 уч. год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-5.1203237465632821E-3"/>
                  <c:y val="6.8210134765048979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0083791473637009E-3"/>
                  <c:y val="3.976792804505411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4.0343916348733376E-2"/>
                  <c:y val="4.7865662568185013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Средний балл</c:v>
                </c:pt>
                <c:pt idx="1">
                  <c:v>Максимальный балл</c:v>
                </c:pt>
                <c:pt idx="2">
                  <c:v>Минимальный балл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5.0999999999999996</c:v>
                </c:pt>
                <c:pt idx="1">
                  <c:v>8.8000000000000007</c:v>
                </c:pt>
                <c:pt idx="2">
                  <c:v>3</c:v>
                </c:pt>
              </c:numCache>
            </c:numRef>
          </c:val>
        </c:ser>
        <c:axId val="77828096"/>
        <c:axId val="77829632"/>
      </c:barChart>
      <c:catAx>
        <c:axId val="7782809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7829632"/>
        <c:crosses val="autoZero"/>
        <c:auto val="1"/>
        <c:lblAlgn val="ctr"/>
        <c:lblOffset val="100"/>
      </c:catAx>
      <c:valAx>
        <c:axId val="77829632"/>
        <c:scaling>
          <c:orientation val="minMax"/>
        </c:scaling>
        <c:axPos val="l"/>
        <c:majorGridlines/>
        <c:numFmt formatCode="0.0" sourceLinked="1"/>
        <c:tickLblPos val="nextTo"/>
        <c:crossAx val="7782809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53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720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31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191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94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70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886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026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396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2673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4486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9A218-1BD9-44B7-AD25-60C2204205A7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C7EFC-FB93-4B0A-97A4-5DFF6022B2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4617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83130" y="1257300"/>
            <a:ext cx="5855873" cy="397031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42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Результаты проведения итогового </a:t>
            </a:r>
          </a:p>
          <a:p>
            <a:pPr algn="ctr"/>
            <a:r>
              <a:rPr lang="ru-RU" sz="42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сочинения (изложения)</a:t>
            </a:r>
          </a:p>
          <a:p>
            <a:pPr algn="ctr"/>
            <a:r>
              <a:rPr lang="ru-RU" sz="42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в 2016/2017</a:t>
            </a:r>
          </a:p>
          <a:p>
            <a:pPr algn="ctr"/>
            <a:r>
              <a:rPr lang="ru-RU" sz="42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 учебном году</a:t>
            </a:r>
          </a:p>
          <a:p>
            <a:pPr algn="ctr"/>
            <a:endParaRPr lang="ru-RU" sz="42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C00000"/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9823" y="560820"/>
            <a:ext cx="8169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мониторинга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79489" y="1094282"/>
          <a:ext cx="7240249" cy="5306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9823" y="560820"/>
            <a:ext cx="8169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мониторинга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79488" y="1094282"/>
          <a:ext cx="7615003" cy="3987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04538" y="5141625"/>
            <a:ext cx="7749914" cy="133113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Максимальный балл – МКОУ </a:t>
            </a:r>
            <a:r>
              <a:rPr lang="ru-RU" sz="22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Черчетская</a:t>
            </a: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 СОШ;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Минимальный балл – </a:t>
            </a:r>
            <a:r>
              <a:rPr lang="ru-RU" sz="2400" dirty="0" smtClean="0">
                <a:latin typeface="Times New Roman"/>
                <a:ea typeface="Calibri"/>
              </a:rPr>
              <a:t>МКОУ Новобирюсинская СОШ и МКОУ </a:t>
            </a:r>
            <a:r>
              <a:rPr lang="ru-RU" sz="2400" dirty="0" err="1" smtClean="0">
                <a:latin typeface="Times New Roman"/>
                <a:ea typeface="Calibri"/>
              </a:rPr>
              <a:t>Шелаевская</a:t>
            </a:r>
            <a:r>
              <a:rPr lang="ru-RU" sz="2400" dirty="0" smtClean="0">
                <a:latin typeface="Times New Roman"/>
                <a:ea typeface="Calibri"/>
              </a:rPr>
              <a:t> СОШ</a:t>
            </a:r>
            <a:endParaRPr lang="ru-RU" sz="2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60020" y="554636"/>
            <a:ext cx="84239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результатам мониторинга необходимо (приказ УО № 28 от 16.01.2017 г.):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4439" y="1409075"/>
            <a:ext cx="7510071" cy="566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Провести детальный анализ результатов мониторинга до 10.02.2017 г.</a:t>
            </a:r>
            <a:endParaRPr lang="ru-RU" sz="2200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Рассмотреть результаты анализа мониторинга на заседаниях совещаний при директоре, педагогических советов, школьных методических объединений, родительских собраний до 01.03.2017 г.</a:t>
            </a:r>
            <a:endParaRPr lang="ru-RU" sz="2200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Учесть результаты мониторинга при планировании и проведении мероприятий по подготовке к государственной итоговой аттестации выпускников 11 классов.</a:t>
            </a:r>
            <a:endParaRPr lang="ru-RU" sz="2200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200" dirty="0" smtClean="0">
                <a:latin typeface="Times New Roman"/>
                <a:ea typeface="Calibri"/>
                <a:cs typeface="Times New Roman"/>
              </a:rPr>
              <a:t>Внести изменения в рабочие программы учителей математики 11 классов в соответствии с результатами мониторинга.</a:t>
            </a:r>
            <a:endParaRPr lang="ru-RU" sz="2200" dirty="0" smtClean="0">
              <a:ea typeface="Calibri"/>
              <a:cs typeface="Times New Roman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5780" y="605791"/>
            <a:ext cx="7886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Участники итогового сочинения (изложения) 7 декабря 2017 г.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9508" y="1573967"/>
            <a:ext cx="8094688" cy="6199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505 выпускников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из них:</a:t>
            </a:r>
          </a:p>
          <a:p>
            <a:pPr lvl="0" indent="630238"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442 выпускника - ОО Тайшетского района, включая выпускников СПО, зарегистрированных в ОО;</a:t>
            </a:r>
          </a:p>
          <a:p>
            <a:pPr lvl="0" indent="630238"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18 выпускников – ЧОУ «Школа интернат № 24» ОАО РЖД;</a:t>
            </a:r>
          </a:p>
          <a:p>
            <a:pPr lvl="0" indent="630238"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 выпускников СПО, зарегистрированных в УО;</a:t>
            </a:r>
          </a:p>
          <a:p>
            <a:pPr lvl="0" indent="630238"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39 выпускников – ОО ГУФСИН.</a:t>
            </a:r>
          </a:p>
          <a:p>
            <a:pPr indent="354013" algn="just"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59369" y="560820"/>
            <a:ext cx="73781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Выбор тем сочинений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410" y="4285315"/>
            <a:ext cx="7525061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109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Когда разум и чувство борются в человеке? – 52,5%</a:t>
            </a:r>
            <a:endParaRPr lang="ru-RU" sz="2000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209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Как можно выйти с честью из трудной ситуации? – 22 %</a:t>
            </a:r>
            <a:endParaRPr lang="ru-RU" sz="2000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312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Только ли горечь несут человеку поражения? – 3,9 %</a:t>
            </a:r>
            <a:endParaRPr lang="ru-RU" sz="2000" dirty="0" smtClean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412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Почему молодое поколение порой негативно относится к опыту старших? – 6,3 %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508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 В чём причины вражды между людьми? – 15,3 %</a:t>
            </a:r>
            <a:endParaRPr lang="ru-RU" sz="2000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659567" y="1065125"/>
          <a:ext cx="7734925" cy="3430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9823" y="560820"/>
            <a:ext cx="8169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итогового сочинения первого дня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79489" y="1094282"/>
          <a:ext cx="7540052" cy="3282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59567" y="4407107"/>
            <a:ext cx="8964118" cy="2038501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Мирнинская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 – 3;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МКОУ СОШ № 85 г. Тайшета – 3;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МКОУ СОШ № 23 г. Тайшета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МБОУ СОШ № 5 г. Тайшета – 2;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МКОУ СОШ № 16 г. Бирюсинска – 1;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МКОУ Новобирюсинская СОШ – 3;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П-Черемховская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 – 1;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МКОУ Зареченская СОШ – 1;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Шелаевская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 – 1;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Разгонская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СОШ – 1;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 (ОО и УО)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16.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569626"/>
            <a:ext cx="84239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Служебные расследования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09469" y="1124262"/>
            <a:ext cx="7644983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МКОУ СОШ № 16 г. Бирюсинска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по факту несоблюдения выпускником требования № 2 «Самостоятельность написания итогового сочинения (изложения)». </a:t>
            </a:r>
          </a:p>
          <a:p>
            <a:pPr lvl="0" indent="4492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Джогинская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СОШ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 факту выявленных муниципальной экспертной комиссией по проверке итогового сочинения (изложения) внесенных в работы итогового сочинения выпускников исправлений и дополнений другим стержнем.</a:t>
            </a:r>
          </a:p>
          <a:p>
            <a:pPr lvl="0" indent="449263" algn="just">
              <a:spcAft>
                <a:spcPts val="600"/>
              </a:spcAft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Шелаевская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СОШ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 факту необоснованного использования резервного комплекта бланков во время проведения итогового сочинения (изложения).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endParaRPr lang="ru-RU" sz="2400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5780" y="605791"/>
            <a:ext cx="7886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Участники итогового сочинения (изложения) 1 февраля 2017 г.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49508" y="1573967"/>
            <a:ext cx="7704944" cy="5629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34 выпускника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из них:</a:t>
            </a:r>
          </a:p>
          <a:p>
            <a:pPr marL="539750" lvl="0" indent="-539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18 выпускников текущего года ОО Тайшетского района;</a:t>
            </a:r>
            <a:endParaRPr lang="ru-RU" sz="2800" dirty="0" smtClean="0">
              <a:ea typeface="Calibri"/>
              <a:cs typeface="Times New Roman"/>
            </a:endParaRPr>
          </a:p>
          <a:p>
            <a:pPr marL="539750" lvl="0" indent="-539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11 выпускников СПО, зарегистрированных в УО и ОО;</a:t>
            </a:r>
            <a:endParaRPr lang="ru-RU" sz="2800" dirty="0" smtClean="0">
              <a:ea typeface="Calibri"/>
              <a:cs typeface="Times New Roman"/>
            </a:endParaRPr>
          </a:p>
          <a:p>
            <a:pPr marL="539750" lvl="0" indent="-539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4 выпускника – ОО ГУФСИН.</a:t>
            </a:r>
            <a:endParaRPr lang="ru-RU" sz="2800" dirty="0" smtClean="0">
              <a:ea typeface="Calibri"/>
              <a:cs typeface="Times New Roman"/>
            </a:endParaRPr>
          </a:p>
          <a:p>
            <a:pPr marL="539750" lvl="0" indent="-539750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v"/>
            </a:pPr>
            <a:r>
              <a:rPr lang="ru-RU" sz="3200" dirty="0" smtClean="0">
                <a:latin typeface="Times New Roman"/>
                <a:ea typeface="Calibri"/>
                <a:cs typeface="Times New Roman"/>
              </a:rPr>
              <a:t>1 выпускник прошлых лет.</a:t>
            </a:r>
            <a:endParaRPr lang="ru-RU" sz="2800" dirty="0" smtClean="0">
              <a:ea typeface="Calibri"/>
              <a:cs typeface="Times New Roman"/>
            </a:endParaRPr>
          </a:p>
          <a:p>
            <a:pPr indent="354013" algn="just"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9823" y="560820"/>
            <a:ext cx="8169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Результаты итогового сочинения второго дня</a:t>
            </a:r>
            <a:endParaRPr lang="ru-RU" sz="2800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779489" y="1094282"/>
          <a:ext cx="7689954" cy="3987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04538" y="5306518"/>
            <a:ext cx="7749914" cy="87100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"/>
            </a:pP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МКОУ </a:t>
            </a:r>
            <a:r>
              <a:rPr lang="ru-RU" sz="2200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Шелаевская</a:t>
            </a: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 СОШ – 1 выпускник текущего года;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Symbol"/>
              <a:buChar char=""/>
            </a:pPr>
            <a:r>
              <a:rPr lang="ru-RU" sz="2200" dirty="0" smtClean="0">
                <a:latin typeface="Times New Roman" pitchFamily="18" charset="0"/>
                <a:ea typeface="Calibri"/>
                <a:cs typeface="Times New Roman" pitchFamily="18" charset="0"/>
              </a:rPr>
              <a:t>СПО (ОО и УО) – 5 выпускников.</a:t>
            </a:r>
            <a:endParaRPr lang="ru-RU" sz="22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" y="0"/>
            <a:ext cx="9139938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888762" y="1257300"/>
            <a:ext cx="6325848" cy="3970318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ru-RU" sz="42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Результаты проведения технологического мониторинга по математике</a:t>
            </a:r>
          </a:p>
          <a:p>
            <a:pPr algn="ctr"/>
            <a:r>
              <a:rPr lang="ru-RU" sz="4200" b="1" i="1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rgbClr val="C00000"/>
                </a:solidFill>
                <a:latin typeface="Arno Pro Smbd SmText" panose="02020702040506020403" pitchFamily="18" charset="0"/>
                <a:cs typeface="Arial" panose="020B0604020202020204" pitchFamily="34" charset="0"/>
              </a:rPr>
              <a:t> в 11 классах</a:t>
            </a:r>
          </a:p>
          <a:p>
            <a:pPr algn="ctr"/>
            <a:endParaRPr lang="ru-RU" sz="4200" b="1" i="1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rgbClr val="C00000"/>
              </a:solidFill>
              <a:latin typeface="Arno Pro Smbd SmText" panose="0202070204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2666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2" y="0"/>
            <a:ext cx="91399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80809" y="650761"/>
            <a:ext cx="78867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180340" algn="l"/>
              </a:tabLst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Участники технологического мониторинга</a:t>
            </a:r>
            <a:endParaRPr lang="ru-RU" sz="3200" b="1" dirty="0" smtClean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9370" y="1813809"/>
            <a:ext cx="727023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440 выпускников (98 %)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из них:</a:t>
            </a:r>
          </a:p>
          <a:p>
            <a:pPr lvl="0" indent="539750">
              <a:spcAft>
                <a:spcPts val="600"/>
              </a:spcAft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422 выпускника - ОО Тайшетского района;</a:t>
            </a:r>
          </a:p>
          <a:p>
            <a:pPr lvl="0" indent="539750">
              <a:spcAft>
                <a:spcPts val="600"/>
              </a:spcAft>
              <a:buFont typeface="Wingdings" pitchFamily="2" charset="2"/>
              <a:buChar char="v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18 выпускников – ЧОУ «Школа интернат № 24» ОАО РЖД</a:t>
            </a:r>
          </a:p>
          <a:p>
            <a:pPr indent="354013" algn="just">
              <a:spcAft>
                <a:spcPts val="0"/>
              </a:spcAft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/>
              <a:cs typeface="Times New Roman" pitchFamily="18" charset="0"/>
            </a:endParaRPr>
          </a:p>
          <a:p>
            <a:pPr indent="354013" algn="just">
              <a:buFont typeface="Wingdings" pitchFamily="2" charset="2"/>
              <a:buChar char="ü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54013" algn="just"/>
            <a:endParaRPr lang="ru-RU" sz="20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ru-RU" b="1" i="1" dirty="0" smtClean="0">
              <a:solidFill>
                <a:srgbClr val="C00000"/>
              </a:solidFill>
              <a:latin typeface="Arno Pro Light Display" panose="02020402050506020403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17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529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Михаил Горяйнов</dc:creator>
  <cp:lastModifiedBy>Administrator</cp:lastModifiedBy>
  <cp:revision>79</cp:revision>
  <dcterms:created xsi:type="dcterms:W3CDTF">2013-11-19T05:52:05Z</dcterms:created>
  <dcterms:modified xsi:type="dcterms:W3CDTF">2017-02-16T06:29:19Z</dcterms:modified>
</cp:coreProperties>
</file>