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3"/>
    <p:sldId id="339" r:id="rId4"/>
    <p:sldId id="333" r:id="rId5"/>
    <p:sldId id="334" r:id="rId6"/>
    <p:sldId id="335" r:id="rId7"/>
    <p:sldId id="336" r:id="rId8"/>
    <p:sldId id="319" r:id="rId9"/>
    <p:sldId id="290" r:id="rId10"/>
    <p:sldId id="292" r:id="rId11"/>
    <p:sldId id="320" r:id="rId12"/>
    <p:sldId id="321" r:id="rId13"/>
    <p:sldId id="322" r:id="rId14"/>
    <p:sldId id="326" r:id="rId15"/>
    <p:sldId id="327" r:id="rId16"/>
    <p:sldId id="332" r:id="rId17"/>
    <p:sldId id="278" r:id="rId18"/>
  </p:sldIdLst>
  <p:sldSz cx="9144000" cy="6858000" type="screen4x3"/>
  <p:notesSz cx="6760845" cy="994219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20" Type="http://schemas.openxmlformats.org/officeDocument/2006/relationships/viewProps" Target="viewProps.xml"/><Relationship Id="rId2" Type="http://schemas.openxmlformats.org/officeDocument/2006/relationships/theme" Target="theme/theme1.xml"/><Relationship Id="rId19" Type="http://schemas.openxmlformats.org/officeDocument/2006/relationships/presProps" Target="presProps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/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/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/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/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  <a:endParaRPr kumimoji="0" lang="ru-RU" smtClean="0"/>
          </a:p>
          <a:p>
            <a:pPr lvl="1" eaLnBrk="1" latinLnBrk="0" hangingPunct="1"/>
            <a:r>
              <a:rPr kumimoji="0" lang="ru-RU" smtClean="0"/>
              <a:t>Второй уровень</a:t>
            </a:r>
            <a:endParaRPr kumimoji="0" lang="ru-RU" smtClean="0"/>
          </a:p>
          <a:p>
            <a:pPr lvl="2" eaLnBrk="1" latinLnBrk="0" hangingPunct="1"/>
            <a:r>
              <a:rPr kumimoji="0" lang="ru-RU" smtClean="0"/>
              <a:t>Третий уровень</a:t>
            </a:r>
            <a:endParaRPr kumimoji="0" lang="ru-RU" smtClean="0"/>
          </a:p>
          <a:p>
            <a:pPr lvl="3" eaLnBrk="1" latinLnBrk="0" hangingPunct="1"/>
            <a:r>
              <a:rPr kumimoji="0" lang="ru-RU" smtClean="0"/>
              <a:t>Четвертый уровень</a:t>
            </a:r>
            <a:endParaRPr kumimoji="0" lang="ru-RU" smtClean="0"/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/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/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7015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7015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185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185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185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0872" y="404664"/>
            <a:ext cx="8229600" cy="1143000"/>
          </a:xfrm>
        </p:spPr>
        <p:txBody>
          <a:bodyPr>
            <a:normAutofit/>
          </a:bodyPr>
          <a:lstStyle/>
          <a:p>
            <a:pPr algn="ctr"/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18864" y="1928802"/>
            <a:ext cx="8229600" cy="392908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/>
              <a:t>   </a:t>
            </a:r>
            <a:endParaRPr lang="ru-RU" sz="3200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Профилактика и меры противодействия  </a:t>
            </a:r>
            <a:r>
              <a:rPr lang="ru-RU" smtClean="0"/>
              <a:t>пропаганде  социально-негативных явлений и суицидов среди подростков в интернет-сообществах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544616"/>
          </a:xfrm>
        </p:spPr>
        <p:txBody>
          <a:bodyPr>
            <a:normAutofit/>
          </a:bodyPr>
          <a:lstStyle/>
          <a:p>
            <a:r>
              <a:rPr lang="ru-RU" dirty="0" smtClean="0"/>
              <a:t>Проблемы не лежат на поверхности. </a:t>
            </a:r>
            <a:endParaRPr lang="ru-RU" dirty="0" smtClean="0"/>
          </a:p>
          <a:p>
            <a:r>
              <a:rPr lang="ru-RU" dirty="0" smtClean="0"/>
              <a:t>Провести анализ планов воспитательной работы организации, классных руководителей социального педагога и педагога-психолога на соответствие профилактическим задачам, сформулированным по результатам мониторинга психоэмоционального состояния обучающихся. При необходимости внести корректировки.</a:t>
            </a:r>
            <a:endParaRPr lang="ru-RU" dirty="0" smtClean="0"/>
          </a:p>
          <a:p>
            <a:r>
              <a:rPr lang="ru-RU" dirty="0" smtClean="0"/>
              <a:t>Внести дополнения в должностные инструкции заместителя директора по воспитательной работе, социального педагога и педагога-психолога в части организации профилактической работы с обучающимися.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864096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Что нужно знать? </a:t>
            </a:r>
            <a:br>
              <a:rPr lang="ru-RU" sz="4800" b="1" dirty="0" smtClean="0"/>
            </a:br>
            <a:endParaRPr lang="ru-RU" sz="48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908720"/>
            <a:ext cx="8784976" cy="5760640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Суицидальное поведение заразно. </a:t>
            </a:r>
            <a:endParaRPr lang="ru-RU" dirty="0" smtClean="0"/>
          </a:p>
          <a:p>
            <a:r>
              <a:rPr lang="ru-RU" dirty="0" smtClean="0"/>
              <a:t>Проводить комплекс профилактических мероприятий только силами педагогов без взаимодействия с родителями не эффективно. </a:t>
            </a:r>
            <a:endParaRPr lang="ru-RU" dirty="0" smtClean="0"/>
          </a:p>
          <a:p>
            <a:r>
              <a:rPr lang="ru-RU" dirty="0" smtClean="0"/>
              <a:t>Возлагать всю ответственность за профилактику детских суицидов только на педагогов – крайне опасно. Необходимо четко  разделить ответственность между образовательной организацией и родителями (законными представителями).</a:t>
            </a:r>
            <a:endParaRPr lang="ru-RU" dirty="0" smtClean="0"/>
          </a:p>
          <a:p>
            <a:r>
              <a:rPr lang="ru-RU" dirty="0" smtClean="0"/>
              <a:t>Профилактика детских суицидов должна осуществляться в тесном взаимодействии с органами опеки и попечительства и полиции. Координатором такого взаимодействия должна стать </a:t>
            </a:r>
            <a:r>
              <a:rPr lang="ru-RU" dirty="0" err="1" smtClean="0"/>
              <a:t>КДНиЗП.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Что нужно знать?</a:t>
            </a:r>
            <a:endParaRPr lang="ru-RU" sz="3200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23528" y="908720"/>
            <a:ext cx="8568952" cy="5760640"/>
          </a:xfrm>
        </p:spPr>
        <p:txBody>
          <a:bodyPr>
            <a:normAutofit fontScale="92500"/>
          </a:bodyPr>
          <a:lstStyle/>
          <a:p>
            <a:r>
              <a:rPr lang="ru-RU" sz="2500" dirty="0" smtClean="0"/>
              <a:t>Ко всем намекам на суицид следует относиться со всей серьезностью. Не может быть никаких сомнений в том, что крик о помощи нуждается в ответной реакции помогающего человека.</a:t>
            </a:r>
            <a:endParaRPr lang="ru-RU" sz="2500" dirty="0" smtClean="0"/>
          </a:p>
          <a:p>
            <a:r>
              <a:rPr lang="ru-RU" dirty="0" smtClean="0"/>
              <a:t>Говорить о самоубийстве с несовершеннолетними необходимо очень осторожно и только профессионалам.</a:t>
            </a:r>
            <a:endParaRPr lang="ru-RU" dirty="0" smtClean="0"/>
          </a:p>
          <a:p>
            <a:r>
              <a:rPr lang="ru-RU" sz="2500" dirty="0" smtClean="0"/>
              <a:t>Важно ежегодно проводить исследования межличностных отношений в образовательной организации и включать в перспективный план воспитательной работы мероприятия, направленные на улучшение психологического микроклимата и нормализацию (оптимизацию) межличностных отношений.</a:t>
            </a:r>
            <a:endParaRPr lang="ru-RU" sz="2500" dirty="0" smtClean="0"/>
          </a:p>
          <a:p>
            <a:r>
              <a:rPr lang="ru-RU" sz="2500" dirty="0" smtClean="0"/>
              <a:t>Необходимо изучать содержание аккаунта обучающихся в социальных сетях.</a:t>
            </a:r>
            <a:endParaRPr lang="ru-RU" sz="25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Что нужно знать?</a:t>
            </a:r>
            <a:endParaRPr lang="ru-RU" sz="3200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Педагог, классный руководитель…..</a:t>
            </a:r>
            <a:endParaRPr lang="ru-RU" dirty="0" smtClean="0"/>
          </a:p>
          <a:p>
            <a:r>
              <a:rPr lang="ru-RU" dirty="0" smtClean="0"/>
              <a:t>Социальный педагог…..</a:t>
            </a:r>
            <a:endParaRPr lang="ru-RU" dirty="0" smtClean="0"/>
          </a:p>
          <a:p>
            <a:r>
              <a:rPr lang="ru-RU" dirty="0" smtClean="0"/>
              <a:t>Педагог-психолог…..</a:t>
            </a:r>
            <a:endParaRPr lang="ru-RU" dirty="0" smtClean="0"/>
          </a:p>
          <a:p>
            <a:r>
              <a:rPr lang="ru-RU" dirty="0" smtClean="0"/>
              <a:t>Руководитель образовательной организации….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Алгоритм действий в случае выявления признаков суицидальной активности</a:t>
            </a:r>
            <a:endParaRPr lang="ru-RU" sz="32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620688"/>
            <a:ext cx="7886700" cy="720080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 делать, если опасения подтвердились и Вы обнаружили, </a:t>
            </a:r>
            <a:r>
              <a:rPr lang="ru-RU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 обучающийся </a:t>
            </a:r>
            <a:r>
              <a:rPr lang="ru-RU" sz="28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«игре»?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484784"/>
            <a:ext cx="8712968" cy="5373216"/>
          </a:xfrm>
        </p:spPr>
        <p:txBody>
          <a:bodyPr>
            <a:normAutofit fontScale="87500" lnSpcReduction="10000"/>
          </a:bodyPr>
          <a:lstStyle/>
          <a:p>
            <a:r>
              <a:rPr lang="ru-RU" dirty="0" smtClean="0"/>
              <a:t>Если «игра» только началась и ребенок на первом этапе, если у него наблюдается 3 и более признака суицидального поведения, то родителю (законному представителю) необходимо срочно  рекомендовать обратиться за консультацией к опытному психологу.</a:t>
            </a:r>
            <a:endParaRPr lang="ru-RU" dirty="0" smtClean="0"/>
          </a:p>
          <a:p>
            <a:r>
              <a:rPr lang="ru-RU" dirty="0" smtClean="0"/>
              <a:t>Если ребенок уже прошел несколько этапов, выполнив задания, то без помощи невролога и психиатра обойтись будет сложно. Родителю необходимо обратится за консультацией к данным специалистам незамедлительно. </a:t>
            </a:r>
            <a:endParaRPr lang="ru-RU" dirty="0" smtClean="0"/>
          </a:p>
          <a:p>
            <a:r>
              <a:rPr lang="ru-RU" dirty="0" smtClean="0"/>
              <a:t>Поговорите с ребенком, постарайтесь успокоить его. Помните, он будет выполнять все задания «куратора» сначала из любопытства и интереса, а потом из страха за жизнь родителей!  </a:t>
            </a:r>
            <a:endParaRPr lang="ru-RU" dirty="0" smtClean="0"/>
          </a:p>
          <a:p>
            <a:r>
              <a:rPr lang="ru-RU" dirty="0" smtClean="0"/>
              <a:t>Обязательно организовать дальнейшую длительную психолого-педагогическую помощь и сопровождение, оказывать поддержку.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1131094"/>
            <a:ext cx="7886700" cy="637769"/>
          </a:xfrm>
        </p:spPr>
        <p:txBody>
          <a:bodyPr>
            <a:normAutofit/>
          </a:bodyPr>
          <a:lstStyle/>
          <a:p>
            <a:r>
              <a:rPr lang="ru-RU" sz="27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 делать?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869224"/>
            <a:ext cx="7886700" cy="3620749"/>
          </a:xfrm>
        </p:spPr>
        <p:txBody>
          <a:bodyPr>
            <a:normAutofit fontScale="85000"/>
          </a:bodyPr>
          <a:lstStyle/>
          <a:p>
            <a:r>
              <a:rPr lang="ru-RU" dirty="0" smtClean="0"/>
              <a:t>Страницы, которые, по вашему мнению, пропагандируют суицид, можно заблокировать, заполнив соответствующую форму на сайте </a:t>
            </a:r>
            <a:r>
              <a:rPr lang="ru-RU" dirty="0" err="1" smtClean="0"/>
              <a:t>Роскомнадзора</a:t>
            </a:r>
            <a:r>
              <a:rPr lang="ru-RU" dirty="0" smtClean="0"/>
              <a:t>: http://eais.rkn.gov.ru/feedback/.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В случае если страница  ребенка вызывает у  тревогу, и вы нуждаетесь в информации о том, как оградить детей от негативного контента в сети, Вы можете обратиться к специалистам линии помощи «Дети онлайн» http://detionline.com/helpline/about или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Решение:</a:t>
            </a:r>
            <a:endParaRPr lang="ru-RU" dirty="0"/>
          </a:p>
          <a:p>
            <a:r>
              <a:rPr lang="ru-RU" dirty="0"/>
              <a:t>1.Принять заслушанную информацию к сведению.</a:t>
            </a:r>
            <a:endParaRPr lang="ru-RU" dirty="0"/>
          </a:p>
          <a:p>
            <a:r>
              <a:rPr lang="ru-RU" dirty="0"/>
              <a:t>2.Неукоснительно использовать  методические рекомендации, разработанные «Центром профилактики, реабилитации и коррекции»</a:t>
            </a:r>
            <a:endParaRPr lang="ru-RU" dirty="0"/>
          </a:p>
          <a:p>
            <a:r>
              <a:rPr lang="ru-RU" dirty="0"/>
              <a:t>3.Организовать порядок работы  по профилактике  противодействия пропаганде  суицидов среди учащихся ОО в соответствии с Порядком работы по фактам жестокого обращения, в случае бездействия  родителей (законных представителей).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endParaRPr lang="ru-RU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altLang="ru-RU" b="1" smtClean="0">
                <a:solidFill>
                  <a:srgbClr val="002060"/>
                </a:solidFill>
                <a:latin typeface="Verdana" pitchFamily="34" charset="0"/>
              </a:rPr>
              <a:t>Мы в новой реальности?</a:t>
            </a:r>
          </a:p>
        </p:txBody>
      </p:sp>
      <p:sp>
        <p:nvSpPr>
          <p:cNvPr id="11267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358775" algn="just" eaLnBrk="1" hangingPunct="1">
              <a:lnSpc>
                <a:spcPct val="80000"/>
              </a:lnSpc>
              <a:buNone/>
            </a:pPr>
            <a:endParaRPr lang="ru-RU" altLang="ru-RU" sz="1800" dirty="0">
              <a:solidFill>
                <a:srgbClr val="002060"/>
              </a:solidFill>
              <a:latin typeface="Verdana" pitchFamily="34" charset="0"/>
            </a:endParaRPr>
          </a:p>
          <a:p>
            <a:pPr marL="0" indent="358775" algn="just" eaLnBrk="1" hangingPunct="1">
              <a:lnSpc>
                <a:spcPct val="80000"/>
              </a:lnSpc>
              <a:buNone/>
            </a:pPr>
            <a:r>
              <a:rPr lang="ru-RU" altLang="ru-RU" sz="1800" dirty="0">
                <a:solidFill>
                  <a:srgbClr val="002060"/>
                </a:solidFill>
                <a:latin typeface="Verdana" pitchFamily="34" charset="0"/>
              </a:rPr>
              <a:t>Еще в 1990 году виртуальная реальность рассматривалась как некая сокрытая внутри компьютера искусственная вселенная. Через 10 лет </a:t>
            </a:r>
            <a:r>
              <a:rPr lang="ru-RU" altLang="ru-RU" sz="1800" dirty="0" err="1">
                <a:solidFill>
                  <a:srgbClr val="002060"/>
                </a:solidFill>
                <a:latin typeface="Verdana" pitchFamily="34" charset="0"/>
              </a:rPr>
              <a:t>Мануэль</a:t>
            </a:r>
            <a:r>
              <a:rPr lang="ru-RU" altLang="ru-RU" sz="1800" dirty="0">
                <a:solidFill>
                  <a:srgbClr val="002060"/>
                </a:solidFill>
                <a:latin typeface="Verdana" pitchFamily="34" charset="0"/>
              </a:rPr>
              <a:t> </a:t>
            </a:r>
            <a:r>
              <a:rPr lang="ru-RU" altLang="ru-RU" sz="1800" dirty="0" err="1">
                <a:solidFill>
                  <a:srgbClr val="002060"/>
                </a:solidFill>
                <a:latin typeface="Verdana" pitchFamily="34" charset="0"/>
              </a:rPr>
              <a:t>Кастельс</a:t>
            </a:r>
            <a:r>
              <a:rPr lang="ru-RU" altLang="ru-RU" sz="1800" dirty="0">
                <a:solidFill>
                  <a:srgbClr val="002060"/>
                </a:solidFill>
                <a:latin typeface="Verdana" pitchFamily="34" charset="0"/>
              </a:rPr>
              <a:t> уже заговорил о зарождении новой культуры «реальной виртуальности». Наши дети </a:t>
            </a:r>
            <a:r>
              <a:rPr lang="ru-RU" altLang="ru-RU" sz="1800" dirty="0" smtClean="0">
                <a:solidFill>
                  <a:srgbClr val="002060"/>
                </a:solidFill>
                <a:latin typeface="Verdana" pitchFamily="34" charset="0"/>
              </a:rPr>
              <a:t>здесь </a:t>
            </a:r>
            <a:r>
              <a:rPr lang="ru-RU" altLang="ru-RU" sz="1800" dirty="0">
                <a:solidFill>
                  <a:srgbClr val="002060"/>
                </a:solidFill>
                <a:latin typeface="Verdana" pitchFamily="34" charset="0"/>
              </a:rPr>
              <a:t>не просто идут в фарватере этого процесса – они, скорее, среди тех, кто прокладывает этот курс. Можно сказать, что подростки уже живут на два мира. </a:t>
            </a:r>
            <a:endParaRPr lang="ru-RU" altLang="ru-RU" sz="1800" dirty="0">
              <a:solidFill>
                <a:srgbClr val="002060"/>
              </a:solidFill>
              <a:latin typeface="Verdana" pitchFamily="34" charset="0"/>
            </a:endParaRPr>
          </a:p>
          <a:p>
            <a:pPr marL="0" indent="358775" algn="just" eaLnBrk="1" hangingPunct="1">
              <a:lnSpc>
                <a:spcPct val="80000"/>
              </a:lnSpc>
              <a:buNone/>
            </a:pPr>
            <a:r>
              <a:rPr lang="ru-RU" altLang="ru-RU" sz="1800" dirty="0">
                <a:solidFill>
                  <a:srgbClr val="002060"/>
                </a:solidFill>
                <a:latin typeface="Verdana" pitchFamily="34" charset="0"/>
              </a:rPr>
              <a:t>Более 80% из них проводят в Интернете свыше трех часов в день, каждый третий ребенок ежедневно отдает Интернету 8 часов и больше – это практически четвертая часть целого года жизни. Технологически человечество, вооруженное гаджетами, готово к наступлению новой реальности, но психологически и социально – нет. </a:t>
            </a:r>
            <a:endParaRPr lang="ru-RU" altLang="ru-RU" sz="1800" dirty="0">
              <a:solidFill>
                <a:srgbClr val="002060"/>
              </a:solidFill>
              <a:latin typeface="Verdana" pitchFamily="34" charset="0"/>
            </a:endParaRPr>
          </a:p>
          <a:p>
            <a:pPr marL="0" indent="358775" algn="just" eaLnBrk="1" hangingPunct="1">
              <a:lnSpc>
                <a:spcPct val="80000"/>
              </a:lnSpc>
              <a:buNone/>
            </a:pPr>
            <a:r>
              <a:rPr lang="ru-RU" altLang="ru-RU" sz="1800" dirty="0">
                <a:solidFill>
                  <a:srgbClr val="002060"/>
                </a:solidFill>
                <a:latin typeface="Verdana" pitchFamily="34" charset="0"/>
              </a:rPr>
              <a:t>Между тем хорошо бы нам всем задуматься о том, что мы, и в первую очередь наши дети, фактически живем уже в новой реальности, </a:t>
            </a:r>
            <a:r>
              <a:rPr lang="ru-RU" altLang="ru-RU" sz="1800" b="1" dirty="0">
                <a:solidFill>
                  <a:srgbClr val="002060"/>
                </a:solidFill>
                <a:latin typeface="Verdana" pitchFamily="34" charset="0"/>
              </a:rPr>
              <a:t>и это требует он нас осознанных перемен.</a:t>
            </a:r>
            <a:endParaRPr lang="ru-RU" altLang="ru-RU" sz="1800" b="1" dirty="0">
              <a:solidFill>
                <a:srgbClr val="002060"/>
              </a:solidFill>
              <a:latin typeface="Verdana" pitchFamily="34" charset="0"/>
            </a:endParaRPr>
          </a:p>
          <a:p>
            <a:pPr marL="0" indent="358775" algn="r" eaLnBrk="1" hangingPunct="1">
              <a:lnSpc>
                <a:spcPct val="80000"/>
              </a:lnSpc>
              <a:buNone/>
            </a:pPr>
            <a:endParaRPr lang="ru-RU" altLang="ru-RU" sz="1500" dirty="0"/>
          </a:p>
          <a:p>
            <a:pPr marL="0" indent="358775" algn="r" eaLnBrk="1" hangingPunct="1">
              <a:lnSpc>
                <a:spcPct val="80000"/>
              </a:lnSpc>
              <a:buNone/>
            </a:pPr>
            <a:r>
              <a:rPr lang="ru-RU" altLang="ru-RU" sz="1500" dirty="0"/>
              <a:t> </a:t>
            </a:r>
            <a:r>
              <a:rPr lang="ru-RU" altLang="ru-RU" sz="1500" i="1" dirty="0">
                <a:solidFill>
                  <a:srgbClr val="002060"/>
                </a:solidFill>
                <a:latin typeface="Verdana" pitchFamily="34" charset="0"/>
              </a:rPr>
              <a:t>Профессор Солдатова Г.У.</a:t>
            </a:r>
            <a:endParaRPr lang="ru-RU" altLang="ru-RU" sz="1500" i="1" dirty="0">
              <a:solidFill>
                <a:srgbClr val="002060"/>
              </a:solidFill>
              <a:latin typeface="Verdana" pitchFamily="34" charset="0"/>
            </a:endParaRPr>
          </a:p>
          <a:p>
            <a:pPr marL="0" indent="358775" algn="just" eaLnBrk="1" hangingPunct="1">
              <a:lnSpc>
                <a:spcPct val="80000"/>
              </a:lnSpc>
              <a:buNone/>
            </a:pPr>
            <a:endParaRPr lang="ru-RU" altLang="ru-RU" sz="1500" dirty="0"/>
          </a:p>
          <a:p>
            <a:pPr marL="0" indent="358775" eaLnBrk="1" hangingPunct="1">
              <a:lnSpc>
                <a:spcPct val="80000"/>
              </a:lnSpc>
            </a:pPr>
            <a:endParaRPr lang="ru-RU" altLang="ru-RU" sz="1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92664"/>
          </a:xfrm>
        </p:spPr>
        <p:txBody>
          <a:bodyPr>
            <a:noAutofit/>
          </a:bodyPr>
          <a:lstStyle/>
          <a:p>
            <a:r>
              <a:rPr lang="ru-RU" sz="3600" dirty="0" smtClean="0"/>
              <a:t>Проблемы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124744"/>
            <a:ext cx="8496944" cy="5544616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Необходимо профессиональное </a:t>
            </a:r>
            <a:r>
              <a:rPr lang="ru-RU" dirty="0"/>
              <a:t>осмысление. Осознание и принятие изменений (аналоговое поколение педагогов и родителей – цифровое поколение детей). </a:t>
            </a:r>
            <a:endParaRPr lang="ru-RU" dirty="0" smtClean="0"/>
          </a:p>
          <a:p>
            <a:r>
              <a:rPr lang="ru-RU" dirty="0"/>
              <a:t>Появился новый вид преступлений – дистанционное вовлечение детей, курирование, контроль, шантаж, угрозы, убийство.</a:t>
            </a:r>
            <a:endParaRPr lang="ru-RU" dirty="0"/>
          </a:p>
          <a:p>
            <a:r>
              <a:rPr lang="ru-RU" dirty="0" smtClean="0"/>
              <a:t>Приуменьшение остроты и значимости проблемы.</a:t>
            </a:r>
            <a:endParaRPr lang="ru-RU" dirty="0"/>
          </a:p>
          <a:p>
            <a:r>
              <a:rPr lang="ru-RU" dirty="0" smtClean="0"/>
              <a:t>Отсутствие законодательной базы и правового регулирования безопасности информационной среды.</a:t>
            </a: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9266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487888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Отсутствие межведомственного регулирования.</a:t>
            </a:r>
            <a:endParaRPr lang="ru-RU" dirty="0" smtClean="0"/>
          </a:p>
          <a:p>
            <a:r>
              <a:rPr lang="ru-RU" dirty="0" smtClean="0"/>
              <a:t>Низкая обеспеченность профессиональными кадрами.</a:t>
            </a:r>
            <a:endParaRPr lang="ru-RU" dirty="0" smtClean="0"/>
          </a:p>
          <a:p>
            <a:r>
              <a:rPr lang="ru-RU" dirty="0" smtClean="0"/>
              <a:t>«Профессиональный голод».</a:t>
            </a:r>
            <a:endParaRPr lang="ru-RU" dirty="0" smtClean="0"/>
          </a:p>
          <a:p>
            <a:r>
              <a:rPr lang="ru-RU" dirty="0" smtClean="0"/>
              <a:t>Отсутствие ответственности администраторов социальных сетей. </a:t>
            </a:r>
            <a:endParaRPr lang="ru-RU" dirty="0" smtClean="0"/>
          </a:p>
          <a:p>
            <a:r>
              <a:rPr lang="ru-RU" dirty="0" smtClean="0"/>
              <a:t>Наличие иных способов вовлечения в «группы смерти» и суицидальный </a:t>
            </a:r>
            <a:r>
              <a:rPr lang="ru-RU" dirty="0" err="1" smtClean="0"/>
              <a:t>квест</a:t>
            </a:r>
            <a:r>
              <a:rPr lang="ru-RU" dirty="0"/>
              <a:t> </a:t>
            </a:r>
            <a:r>
              <a:rPr lang="ru-RU" dirty="0" smtClean="0"/>
              <a:t>.</a:t>
            </a:r>
            <a:endParaRPr lang="ru-RU" dirty="0" smtClean="0"/>
          </a:p>
          <a:p>
            <a:r>
              <a:rPr lang="ru-RU" dirty="0" smtClean="0"/>
              <a:t>Отсутствие мониторинга и др.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92664"/>
          </a:xfrm>
        </p:spPr>
        <p:txBody>
          <a:bodyPr>
            <a:noAutofit/>
          </a:bodyPr>
          <a:lstStyle/>
          <a:p>
            <a:r>
              <a:rPr lang="ru-RU" sz="3600" dirty="0" smtClean="0"/>
              <a:t>Уровни профилактики: 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83832"/>
          </a:xfrm>
        </p:spPr>
        <p:txBody>
          <a:bodyPr/>
          <a:lstStyle/>
          <a:p>
            <a:r>
              <a:rPr lang="ru-RU" dirty="0" smtClean="0"/>
              <a:t>РФ</a:t>
            </a:r>
            <a:endParaRPr lang="ru-RU" dirty="0" smtClean="0"/>
          </a:p>
          <a:p>
            <a:r>
              <a:rPr lang="ru-RU" dirty="0" smtClean="0"/>
              <a:t>Региональный</a:t>
            </a:r>
            <a:endParaRPr lang="ru-RU" dirty="0" smtClean="0"/>
          </a:p>
          <a:p>
            <a:r>
              <a:rPr lang="ru-RU" dirty="0" smtClean="0"/>
              <a:t>Муниципальный</a:t>
            </a:r>
            <a:endParaRPr lang="ru-RU" dirty="0" smtClean="0"/>
          </a:p>
          <a:p>
            <a:r>
              <a:rPr lang="ru-RU" dirty="0" smtClean="0"/>
              <a:t>Организации для детей</a:t>
            </a: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4" name="Стрелка вниз 3"/>
          <p:cNvSpPr/>
          <p:nvPr/>
        </p:nvSpPr>
        <p:spPr>
          <a:xfrm>
            <a:off x="1043608" y="3356992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низ 4"/>
          <p:cNvSpPr/>
          <p:nvPr/>
        </p:nvSpPr>
        <p:spPr>
          <a:xfrm>
            <a:off x="2278124" y="3319264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>
            <a:off x="3635896" y="3322632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20656"/>
          </a:xfrm>
        </p:spPr>
        <p:txBody>
          <a:bodyPr>
            <a:noAutofit/>
          </a:bodyPr>
          <a:lstStyle/>
          <a:p>
            <a:r>
              <a:rPr lang="ru-RU" sz="3200" dirty="0" smtClean="0"/>
              <a:t>Уровень профилактики: 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55840"/>
          </a:xfrm>
        </p:spPr>
        <p:txBody>
          <a:bodyPr/>
          <a:lstStyle/>
          <a:p>
            <a:r>
              <a:rPr lang="ru-RU" dirty="0" err="1" smtClean="0"/>
              <a:t>КДНиЗП</a:t>
            </a:r>
            <a:endParaRPr lang="ru-RU" dirty="0" smtClean="0"/>
          </a:p>
          <a:p>
            <a:r>
              <a:rPr lang="ru-RU" dirty="0" smtClean="0"/>
              <a:t>МВД</a:t>
            </a:r>
            <a:endParaRPr lang="ru-RU" dirty="0" smtClean="0"/>
          </a:p>
          <a:p>
            <a:r>
              <a:rPr lang="ru-RU" dirty="0" smtClean="0"/>
              <a:t>СК РФ</a:t>
            </a:r>
            <a:endParaRPr lang="ru-RU" dirty="0" smtClean="0"/>
          </a:p>
          <a:p>
            <a:r>
              <a:rPr lang="ru-RU" dirty="0" err="1" smtClean="0"/>
              <a:t>Роскомнадзор</a:t>
            </a:r>
            <a:endParaRPr lang="ru-RU" dirty="0" smtClean="0"/>
          </a:p>
          <a:p>
            <a:r>
              <a:rPr lang="ru-RU" dirty="0" err="1" smtClean="0"/>
              <a:t>Роспотребнадзор</a:t>
            </a:r>
            <a:endParaRPr lang="ru-RU" dirty="0" smtClean="0"/>
          </a:p>
          <a:p>
            <a:r>
              <a:rPr lang="ru-RU" dirty="0" smtClean="0"/>
              <a:t>Организации здравоохранения</a:t>
            </a:r>
            <a:endParaRPr lang="ru-RU" dirty="0" smtClean="0"/>
          </a:p>
          <a:p>
            <a:r>
              <a:rPr lang="ru-RU" dirty="0" smtClean="0"/>
              <a:t>Органы опеки и попечительства</a:t>
            </a:r>
            <a:endParaRPr lang="ru-RU" dirty="0" smtClean="0"/>
          </a:p>
          <a:p>
            <a:r>
              <a:rPr lang="ru-RU" dirty="0" smtClean="0"/>
              <a:t>Организации системы образования</a:t>
            </a:r>
            <a:endParaRPr lang="ru-RU" dirty="0" smtClean="0"/>
          </a:p>
          <a:p>
            <a:r>
              <a:rPr lang="ru-RU" dirty="0" smtClean="0"/>
              <a:t>Иные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76064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За любое суицидальное поведение ребёнка в ответе взрослые! Основная причина суицидов  - нарушение (отсутствие)  детско-родительских отношений.</a:t>
            </a:r>
            <a:endParaRPr lang="ru-RU" dirty="0" smtClean="0"/>
          </a:p>
          <a:p>
            <a:r>
              <a:rPr lang="ru-RU" dirty="0" smtClean="0"/>
              <a:t>Профилактики суицидального поведения в чистом виде не бывает. Профилактика – это комплексный, многоуровневый и очень важный процесс, охватывающий все субъекты образования.</a:t>
            </a:r>
            <a:endParaRPr lang="ru-RU" dirty="0" smtClean="0"/>
          </a:p>
          <a:p>
            <a:r>
              <a:rPr lang="ru-RU" dirty="0" smtClean="0"/>
              <a:t>Даже сформированная и устойчивая воспитательная система не может функционировать без четко организованной, системной, планомерной профилактической работы.</a:t>
            </a:r>
            <a:endParaRPr lang="ru-RU" dirty="0" smtClean="0"/>
          </a:p>
          <a:p>
            <a:r>
              <a:rPr lang="ru-RU" dirty="0" smtClean="0"/>
              <a:t>Решить задачи профилактики без подготовленных профессиональных кадров невозможно. 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792088"/>
          </a:xfrm>
        </p:spPr>
        <p:txBody>
          <a:bodyPr>
            <a:normAutofit fontScale="90000"/>
          </a:bodyPr>
          <a:lstStyle/>
          <a:p>
            <a:br>
              <a:rPr lang="ru-RU" sz="3100" dirty="0" smtClean="0"/>
            </a:br>
            <a:br>
              <a:rPr lang="ru-RU" sz="3100" dirty="0"/>
            </a:br>
            <a:r>
              <a:rPr lang="ru-RU" sz="3100" b="1" dirty="0" smtClean="0"/>
              <a:t>Ч</a:t>
            </a:r>
            <a:r>
              <a:rPr lang="ru-RU" sz="3600" b="1" dirty="0" smtClean="0"/>
              <a:t>то нужно знать? </a:t>
            </a:r>
            <a:br>
              <a:rPr lang="ru-RU" sz="5300" b="1" dirty="0" smtClean="0"/>
            </a:br>
            <a:endParaRPr lang="ru-RU" sz="53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rmAutofit/>
          </a:bodyPr>
          <a:lstStyle/>
          <a:p>
            <a:r>
              <a:rPr lang="ru-RU" sz="3600" dirty="0" err="1" smtClean="0"/>
              <a:t>Профстандарт</a:t>
            </a:r>
            <a:r>
              <a:rPr lang="ru-RU" sz="3600" dirty="0" smtClean="0"/>
              <a:t>  психолога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67808"/>
          </a:xfrm>
        </p:spPr>
        <p:txBody>
          <a:bodyPr/>
          <a:lstStyle/>
          <a:p>
            <a:r>
              <a:rPr lang="ru-RU" sz="3200" dirty="0"/>
              <a:t>Уровни квалификации  утверждены приказом Минтруда России от 12.04.2013 № 148-н  для составления </a:t>
            </a:r>
            <a:r>
              <a:rPr lang="ru-RU" sz="3200" dirty="0" err="1" smtClean="0"/>
              <a:t>профстандартов</a:t>
            </a:r>
            <a:r>
              <a:rPr lang="ru-RU" sz="3200" dirty="0" smtClean="0"/>
              <a:t>.</a:t>
            </a:r>
            <a:endParaRPr lang="ru-RU" sz="3200" dirty="0" smtClean="0"/>
          </a:p>
          <a:p>
            <a:pPr marL="0" indent="0">
              <a:buNone/>
            </a:pP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</a:rPr>
              <a:t>Педагог-психолог </a:t>
            </a:r>
            <a:r>
              <a:rPr lang="ru-RU" sz="3200" dirty="0"/>
              <a:t>(психолог в сфере образования) </a:t>
            </a:r>
            <a:r>
              <a:rPr lang="ru-RU" sz="3200" dirty="0" smtClean="0"/>
              <a:t>- 7 </a:t>
            </a:r>
            <a:r>
              <a:rPr lang="ru-RU" sz="3200" dirty="0"/>
              <a:t>уровень</a:t>
            </a:r>
            <a:endParaRPr lang="ru-RU" sz="3200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304801"/>
            <a:ext cx="7543800" cy="31588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66800" y="1124744"/>
            <a:ext cx="7543800" cy="4971256"/>
          </a:xfrm>
        </p:spPr>
        <p:txBody>
          <a:bodyPr/>
          <a:lstStyle/>
          <a:p>
            <a:pPr marL="0" indent="0">
              <a:buNone/>
            </a:pPr>
            <a:r>
              <a:rPr lang="ru-RU" sz="2800" b="1" dirty="0" smtClean="0">
                <a:solidFill>
                  <a:srgbClr val="00B0F0"/>
                </a:solidFill>
              </a:rPr>
              <a:t>7-й </a:t>
            </a:r>
            <a:r>
              <a:rPr lang="ru-RU" sz="2800" b="1" dirty="0">
                <a:solidFill>
                  <a:srgbClr val="00B0F0"/>
                </a:solidFill>
              </a:rPr>
              <a:t>уровень</a:t>
            </a:r>
            <a:r>
              <a:rPr lang="ru-RU" sz="2800" dirty="0"/>
              <a:t>— это квалификация высшего руководства, ответственного за работу крупных организаций или подразделений, вследствие чего работник должен владеть навыками управления и стратегического планирования. </a:t>
            </a:r>
            <a:endParaRPr lang="ru-RU" sz="2800" dirty="0" smtClean="0"/>
          </a:p>
          <a:p>
            <a:pPr marL="0" indent="0">
              <a:buNone/>
            </a:pPr>
            <a:endParaRPr lang="ru-RU" sz="2800" dirty="0"/>
          </a:p>
          <a:p>
            <a:pPr marL="0" indent="0">
              <a:buNone/>
            </a:pPr>
            <a:r>
              <a:rPr lang="ru-RU" sz="2800" dirty="0" smtClean="0"/>
              <a:t>Требования </a:t>
            </a:r>
            <a:r>
              <a:rPr lang="ru-RU" sz="2800" dirty="0"/>
              <a:t>к высшему образованию в данном случае более серьезны: необходимо обучиться по </a:t>
            </a:r>
            <a:r>
              <a:rPr lang="ru-RU" sz="2800" dirty="0">
                <a:solidFill>
                  <a:srgbClr val="00B0F0"/>
                </a:solidFill>
              </a:rPr>
              <a:t>программам </a:t>
            </a:r>
            <a:r>
              <a:rPr lang="ru-RU" sz="2800" dirty="0" err="1">
                <a:solidFill>
                  <a:srgbClr val="00B0F0"/>
                </a:solidFill>
              </a:rPr>
              <a:t>специалитета</a:t>
            </a:r>
            <a:r>
              <a:rPr lang="ru-RU" sz="2800" dirty="0">
                <a:solidFill>
                  <a:srgbClr val="00B0F0"/>
                </a:solidFill>
              </a:rPr>
              <a:t> или </a:t>
            </a:r>
            <a:r>
              <a:rPr lang="ru-RU" sz="2800" dirty="0" smtClean="0">
                <a:solidFill>
                  <a:srgbClr val="00B0F0"/>
                </a:solidFill>
              </a:rPr>
              <a:t>магистратуры</a:t>
            </a:r>
            <a:endParaRPr lang="ru-RU" sz="28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0</TotalTime>
  <Words>6589</Words>
  <Application>WPS Presentation</Application>
  <PresentationFormat>Экран (4:3)</PresentationFormat>
  <Paragraphs>120</Paragraphs>
  <Slides>16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17" baseType="lpstr">
      <vt:lpstr>Поток</vt:lpstr>
      <vt:lpstr>PowerPoint 演示文稿</vt:lpstr>
      <vt:lpstr>Мы в новой реальности?</vt:lpstr>
      <vt:lpstr>Проблемы</vt:lpstr>
      <vt:lpstr>PowerPoint 演示文稿</vt:lpstr>
      <vt:lpstr>Уровни профилактики: </vt:lpstr>
      <vt:lpstr>Уровень профилактики: </vt:lpstr>
      <vt:lpstr>  Что нужно знать?  </vt:lpstr>
      <vt:lpstr>Профстандарт  психолога</vt:lpstr>
      <vt:lpstr>PowerPoint 演示文稿</vt:lpstr>
      <vt:lpstr>Что нужно знать?  </vt:lpstr>
      <vt:lpstr>Что нужно знать?</vt:lpstr>
      <vt:lpstr>Что нужно знать?</vt:lpstr>
      <vt:lpstr>Алгоритм действий в случае выявления признаков суицидальной активности</vt:lpstr>
      <vt:lpstr>Что делать, если опасения подтвердились и Вы обнаружили, что обучающийся в «игре»?</vt:lpstr>
      <vt:lpstr>Что делать?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Министерство образования Иркутской области ГБОУ «Центр профилактики, реабилитации и коррекции»</dc:title>
  <dc:creator/>
  <cp:lastModifiedBy>Школа</cp:lastModifiedBy>
  <cp:revision>50</cp:revision>
  <cp:lastPrinted>2017-03-15T08:13:00Z</cp:lastPrinted>
  <dcterms:created xsi:type="dcterms:W3CDTF">2017-03-28T16:24:00Z</dcterms:created>
  <dcterms:modified xsi:type="dcterms:W3CDTF">2017-03-29T03:31:08Z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1049-10.1.0.5657</vt:lpwstr>
  </property>
</Properties>
</file>