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6"/>
  </p:notesMasterIdLst>
  <p:sldIdLst>
    <p:sldId id="256" r:id="rId2"/>
    <p:sldId id="258" r:id="rId3"/>
    <p:sldId id="279" r:id="rId4"/>
    <p:sldId id="257" r:id="rId5"/>
    <p:sldId id="263" r:id="rId6"/>
    <p:sldId id="265" r:id="rId7"/>
    <p:sldId id="280" r:id="rId8"/>
    <p:sldId id="281" r:id="rId9"/>
    <p:sldId id="259" r:id="rId10"/>
    <p:sldId id="260" r:id="rId11"/>
    <p:sldId id="261" r:id="rId12"/>
    <p:sldId id="282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учащихся, состоящих на учете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2014 - 2015</c:v>
                </c:pt>
                <c:pt idx="1">
                  <c:v>2015 - 2016</c:v>
                </c:pt>
                <c:pt idx="2">
                  <c:v>2016 - 2017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</c:ser>
        <c:shape val="box"/>
        <c:axId val="106002304"/>
        <c:axId val="106049536"/>
        <c:axId val="0"/>
      </c:bar3DChart>
      <c:catAx>
        <c:axId val="106002304"/>
        <c:scaling>
          <c:orientation val="minMax"/>
        </c:scaling>
        <c:axPos val="b"/>
        <c:tickLblPos val="nextTo"/>
        <c:crossAx val="106049536"/>
        <c:crosses val="autoZero"/>
        <c:auto val="1"/>
        <c:lblAlgn val="ctr"/>
        <c:lblOffset val="100"/>
      </c:catAx>
      <c:valAx>
        <c:axId val="106049536"/>
        <c:scaling>
          <c:orientation val="minMax"/>
        </c:scaling>
        <c:axPos val="l"/>
        <c:majorGridlines/>
        <c:numFmt formatCode="General" sourceLinked="1"/>
        <c:tickLblPos val="nextTo"/>
        <c:crossAx val="10600230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3B20F-8B61-47E3-B17A-27F2C349F189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F96DA-7637-40AC-9485-AD7E1DD221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35B6D-DFDD-4B20-AF16-5827AEFCE60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2249D2A-8B14-4EE9-9F6B-2C152395B539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8833A7D-9BC9-4660-A435-CC61A525AE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49D2A-8B14-4EE9-9F6B-2C152395B539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33A7D-9BC9-4660-A435-CC61A525AE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49D2A-8B14-4EE9-9F6B-2C152395B539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33A7D-9BC9-4660-A435-CC61A525AE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49D2A-8B14-4EE9-9F6B-2C152395B539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33A7D-9BC9-4660-A435-CC61A525AE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49D2A-8B14-4EE9-9F6B-2C152395B539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33A7D-9BC9-4660-A435-CC61A525AE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49D2A-8B14-4EE9-9F6B-2C152395B539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33A7D-9BC9-4660-A435-CC61A525AE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2249D2A-8B14-4EE9-9F6B-2C152395B539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8833A7D-9BC9-4660-A435-CC61A525AE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2249D2A-8B14-4EE9-9F6B-2C152395B539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48833A7D-9BC9-4660-A435-CC61A525AE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49D2A-8B14-4EE9-9F6B-2C152395B539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33A7D-9BC9-4660-A435-CC61A525AE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49D2A-8B14-4EE9-9F6B-2C152395B539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33A7D-9BC9-4660-A435-CC61A525AE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49D2A-8B14-4EE9-9F6B-2C152395B539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33A7D-9BC9-4660-A435-CC61A525AE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2249D2A-8B14-4EE9-9F6B-2C152395B539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8833A7D-9BC9-4660-A435-CC61A525AE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consultantplus://offline/ref=1E2F4BE6D14126FE31AC27FDB429A396D8941737FB4C23D46937016F16y7i8H" TargetMode="External"/><Relationship Id="rId3" Type="http://schemas.openxmlformats.org/officeDocument/2006/relationships/hyperlink" Target="consultantplus://offline/ref=1E2F4BE6D14126FE31AC27FDB429A396D8941830FD4F23D46937016F16y7i8H" TargetMode="External"/><Relationship Id="rId7" Type="http://schemas.openxmlformats.org/officeDocument/2006/relationships/hyperlink" Target="consultantplus://offline/ref=1E2F4BE6D14126FE31AC27FDB429A396D89A1736F84A23D46937016F16y7i8H" TargetMode="External"/><Relationship Id="rId2" Type="http://schemas.openxmlformats.org/officeDocument/2006/relationships/hyperlink" Target="consultantplus://offline/ref=1E2F4BE6D14126FE31AC27FDB429A396DB941633F71874D638620Fy6iAH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consultantplus://offline/ref=1E2F4BE6D14126FE31AC27FDB429A396D89B1735F44E23D46937016F16y7i8H" TargetMode="External"/><Relationship Id="rId5" Type="http://schemas.openxmlformats.org/officeDocument/2006/relationships/hyperlink" Target="consultantplus://offline/ref=1E2F4BE6D14126FE31AC27FDB429A396D8951531FB4D23D46937016F16y7i8H" TargetMode="External"/><Relationship Id="rId4" Type="http://schemas.openxmlformats.org/officeDocument/2006/relationships/hyperlink" Target="consultantplus://offline/ref=1E2F4BE6D14126FE31AC27FDB429A396D8941834FB4B23D46937016F16y7i8H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1124744"/>
            <a:ext cx="5976664" cy="238760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Профилактика наркомании в воспитательном процессе школы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5517232"/>
            <a:ext cx="4104456" cy="57606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МКОУ </a:t>
            </a:r>
            <a:r>
              <a:rPr lang="ru-RU" dirty="0" err="1" smtClean="0"/>
              <a:t>Мирнинская</a:t>
            </a:r>
            <a:r>
              <a:rPr lang="ru-RU" dirty="0" smtClean="0"/>
              <a:t> СОШ</a:t>
            </a:r>
            <a:endParaRPr lang="ru-RU" dirty="0"/>
          </a:p>
        </p:txBody>
      </p:sp>
    </p:spTree>
  </p:cSld>
  <p:clrMapOvr>
    <a:masterClrMapping/>
  </p:clrMapOvr>
  <p:transition spd="med" advTm="7613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Программа «Все цвета, кроме черного» (2 – 6 классы)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Цель:</a:t>
            </a:r>
          </a:p>
          <a:p>
            <a:pPr>
              <a:buNone/>
            </a:pPr>
            <a:r>
              <a:rPr lang="ru-RU" dirty="0" smtClean="0"/>
              <a:t>   Формирование позитивного мироощущения, выработка у детей навыков эффективной социальной адаптации, позволяющей находить удовольствие от жизни как таковой и в дальнейшем предупредить вредные привычки: курение, употребление алкоголя и наркотиков.</a:t>
            </a:r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1197" y="692696"/>
            <a:ext cx="2142803" cy="2088232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7269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Программа «Все, что тебя касается» (7 – 11 классы)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Цель</a:t>
            </a:r>
            <a:endParaRPr lang="ru-RU" dirty="0" smtClean="0"/>
          </a:p>
          <a:p>
            <a:r>
              <a:rPr lang="ru-RU" dirty="0" smtClean="0"/>
              <a:t>Способствовать формированию уверенной в себе личности, уважающей себя и других, умеющей анализировать и контролировать ситуацию и свое поведение, осознающей ответственность за свое здоровье.</a:t>
            </a:r>
            <a:endParaRPr lang="ru-RU" dirty="0"/>
          </a:p>
        </p:txBody>
      </p:sp>
      <p:pic>
        <p:nvPicPr>
          <p:cNvPr id="4" name="Содержимое 3" descr="F:\сегднфя\гого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4797152"/>
            <a:ext cx="237626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7488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0688"/>
            <a:ext cx="8229600" cy="864096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Количество несовершеннолетних, состоящих на профилактическом учете</a:t>
            </a:r>
          </a:p>
        </p:txBody>
      </p:sp>
      <p:pic>
        <p:nvPicPr>
          <p:cNvPr id="20483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2716213"/>
            <a:ext cx="3886200" cy="2185987"/>
          </a:xfrm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755650" y="2492375"/>
          <a:ext cx="7778750" cy="3527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 advTm="8362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Сменный стенд наркологического поста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1520" y="1700809"/>
            <a:ext cx="842493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8565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800200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Единая 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областная неделя «Будущее в моих руках», приуроченная к Всероссийскому дню трезвости и борьбы с алкоголизмом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кция 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«Подари улыбку класса!»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F:\сегднфя\гого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36912"/>
            <a:ext cx="4285710" cy="264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сегднфя\dS5ZhJ7kd_I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500438"/>
            <a:ext cx="4643470" cy="3143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7722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936104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Проведение занятий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Учимся ставить цели и добиваться их!»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F:\сегднфя\ukWl2weujvw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535785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1\AppData\Local\Microsoft\Windows\Temporary Internet Files\Content.Word\IMG_20170413_1407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933056"/>
            <a:ext cx="470863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8018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91784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«Круглый стол»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 теме «Моё хобби»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1\Desktop\школьные фотографии\Октябрь фото\шлбо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58389" y="2053085"/>
            <a:ext cx="5827222" cy="3620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7301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8012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Единая областная профилактическая акция, приуроченная  к Всемирному Дню отказа от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курения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C:\Users\1\Desktop\LE1k-asKiYY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71600" y="1916832"/>
            <a:ext cx="7623478" cy="44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7114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Акция «Дыши! Двигайся! Живи!»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/>
          </a:p>
        </p:txBody>
      </p:sp>
      <p:pic>
        <p:nvPicPr>
          <p:cNvPr id="4" name="Содержимое 3" descr="C:\Users\1\Desktop\FF0ZopC2OKs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31640" y="1916832"/>
            <a:ext cx="6257668" cy="47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7363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Акция </a:t>
            </a:r>
            <a:r>
              <a:rPr lang="ru-RU" b="1" dirty="0"/>
              <a:t>«Как прекрасен этот мир».</a:t>
            </a:r>
            <a:endParaRPr lang="ru-RU" dirty="0"/>
          </a:p>
        </p:txBody>
      </p:sp>
      <p:pic>
        <p:nvPicPr>
          <p:cNvPr id="4" name="Содержимое 3" descr="C:\Users\1\Desktop\школьные фотографии\IMG_20161212_12213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4039985" cy="2273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1\Desktop\школьные фотографии\декабрь\IMG_20161208_12400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54" y="2132856"/>
            <a:ext cx="478634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3" descr="C:\Users\1\Desktop\школьные фотографии\IMG_20161213_123606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293096"/>
            <a:ext cx="3790604" cy="2132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7831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04056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Правовая основа организации профилактической работы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373216"/>
          </a:xfrm>
        </p:spPr>
        <p:txBody>
          <a:bodyPr>
            <a:normAutofit fontScale="32500" lnSpcReduction="20000"/>
          </a:bodyPr>
          <a:lstStyle/>
          <a:p>
            <a:pPr lvl="0"/>
            <a:r>
              <a:rPr lang="ru-RU" sz="49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Конституция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Российской Федерации;</a:t>
            </a:r>
          </a:p>
          <a:p>
            <a:pPr lvl="0"/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Федеральный </a:t>
            </a:r>
            <a:r>
              <a:rPr lang="ru-RU" sz="49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закон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от 24 июля 1998 г. N 124-ФЗ «Об основных гарантиях прав ребенка в Российской Федерации»;</a:t>
            </a:r>
          </a:p>
          <a:p>
            <a:pPr lvl="0"/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Федеральный </a:t>
            </a:r>
            <a:r>
              <a:rPr lang="ru-RU" sz="49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закон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от 24 июня 1999 г. N 120-ФЗ «Об основах системы профилактики безнадзорности и правонарушений несовершеннолетних»;</a:t>
            </a:r>
          </a:p>
          <a:p>
            <a:pPr lvl="0"/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Федеральный </a:t>
            </a:r>
            <a:r>
              <a:rPr lang="ru-RU" sz="49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закон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от 29 декабря 2012 г. N 273-ФЗ «Об образовании в Российской Федерации»;</a:t>
            </a:r>
          </a:p>
          <a:p>
            <a:pPr lvl="0"/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Федеральный </a:t>
            </a:r>
            <a:r>
              <a:rPr lang="ru-RU" sz="49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закон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от 7 февраля 2011 г. N 3-ФЗ «О полиции»;</a:t>
            </a:r>
          </a:p>
          <a:p>
            <a:pPr lvl="0"/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Федеральный </a:t>
            </a:r>
            <a:r>
              <a:rPr lang="ru-RU" sz="49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закон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от 28 декабря 2013 г. N 442-ФЗ «Об основах социального обслуживания граждан в Российской Федерации»;</a:t>
            </a:r>
          </a:p>
          <a:p>
            <a:pPr lvl="0"/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постановление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Правительства Российской Федерации от 6 ноября 2013 г. N 995 «Об утверждении Примерного положения о комиссиях по делам несовершеннолетних и защите их прав»; </a:t>
            </a:r>
          </a:p>
          <a:p>
            <a:pPr lvl="0"/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Приказ министерства образования Иркутской области от 16.03.2009 № 171 «Об утверждении Положения наркологическом посте (</a:t>
            </a:r>
            <a:r>
              <a:rPr lang="ru-RU" sz="4900" dirty="0" err="1" smtClean="0">
                <a:latin typeface="Times New Roman" pitchFamily="18" charset="0"/>
                <a:cs typeface="Times New Roman" pitchFamily="18" charset="0"/>
              </a:rPr>
              <a:t>посте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Здоровья +, Кабинет профилактики) в образовательных учреждениях Иркутской области» ;</a:t>
            </a:r>
          </a:p>
          <a:p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инструктивно-методические указания по порядку организации и деятельности общественных наркологических постов-постов здоровья в учреждениях основного общего и среднего (полного) общего образования, утвержденными совместным приказом министерства образования Иркутской области и министерства здравоохранения Иркутской области от 2 августа 2013 года  №52-мпр/130-мпр и др.</a:t>
            </a:r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 advTm="7613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20080"/>
          </a:xfrm>
        </p:spPr>
        <p:txBody>
          <a:bodyPr>
            <a:normAutofit/>
          </a:bodyPr>
          <a:lstStyle/>
          <a:p>
            <a:r>
              <a:rPr lang="ru-RU" dirty="0" smtClean="0"/>
              <a:t>Акция «Чистые руки»</a:t>
            </a:r>
            <a:endParaRPr lang="ru-RU" dirty="0"/>
          </a:p>
        </p:txBody>
      </p:sp>
      <p:pic>
        <p:nvPicPr>
          <p:cNvPr id="1026" name="Picture 2" descr="D:\акции\чистые руки\сегднфя\cEErBqEpIG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1"/>
            <a:ext cx="5283214" cy="2971808"/>
          </a:xfrm>
          <a:prstGeom prst="rect">
            <a:avLst/>
          </a:prstGeom>
          <a:noFill/>
        </p:spPr>
      </p:pic>
      <p:pic>
        <p:nvPicPr>
          <p:cNvPr id="6" name="Рисунок 5" descr="D:\акции\чистые руки\сегднфя\mhA2Jch_iuU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293096"/>
            <a:ext cx="3963173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1825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7407" y="274638"/>
            <a:ext cx="8229600" cy="1426170"/>
          </a:xfrm>
        </p:spPr>
        <p:txBody>
          <a:bodyPr>
            <a:noAutofit/>
          </a:bodyPr>
          <a:lstStyle/>
          <a:p>
            <a:r>
              <a:rPr lang="ru-RU" sz="2000" b="1" dirty="0"/>
              <a:t>Просмотр профилактических </a:t>
            </a:r>
            <a:r>
              <a:rPr lang="ru-RU" sz="2000" b="1" dirty="0" smtClean="0"/>
              <a:t>видеороликов о профилактике ВИЧ и пропаганде  нравственных и семейных ценностей</a:t>
            </a:r>
            <a:r>
              <a:rPr lang="ru-RU" sz="2000" b="1" dirty="0"/>
              <a:t> </a:t>
            </a:r>
            <a:r>
              <a:rPr lang="ru-RU" sz="2000" b="1" dirty="0" smtClean="0"/>
              <a:t> «Здоровая семья» 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Содержимое 3" descr="C:\Users\1\Desktop\школьные фотографии\декабрь\IMG_20161201_091633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056611" y="3595255"/>
            <a:ext cx="5087389" cy="326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1\Desktop\школьные фотографии\декабрь\IMG_20161201_09183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550072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7052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92088"/>
          </a:xfrm>
        </p:spPr>
        <p:txBody>
          <a:bodyPr>
            <a:normAutofit/>
          </a:bodyPr>
          <a:lstStyle/>
          <a:p>
            <a:r>
              <a:rPr lang="ru-RU" dirty="0" smtClean="0"/>
              <a:t>Весёлые старты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5664217" cy="318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C:\Users\1\AppData\Local\Microsoft\Windows\Temporary Internet Files\Content.Word\IMG_20170407_12350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4077073"/>
            <a:ext cx="4714876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IMG_20170123_16385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628800"/>
            <a:ext cx="363589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3" descr="D:\IMG_20170123_161308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4649187"/>
            <a:ext cx="3302428" cy="220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7535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936104"/>
          </a:xfrm>
        </p:spPr>
        <p:txBody>
          <a:bodyPr>
            <a:normAutofit/>
          </a:bodyPr>
          <a:lstStyle/>
          <a:p>
            <a:r>
              <a:rPr lang="ru-RU" dirty="0" smtClean="0"/>
              <a:t>День здоровья</a:t>
            </a:r>
            <a:endParaRPr lang="ru-RU" dirty="0"/>
          </a:p>
        </p:txBody>
      </p:sp>
      <p:pic>
        <p:nvPicPr>
          <p:cNvPr id="6" name="Picture 2" descr="C:\Users\1\Desktop\Новая папка\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052736"/>
            <a:ext cx="2517921" cy="3008440"/>
          </a:xfrm>
          <a:prstGeom prst="rect">
            <a:avLst/>
          </a:prstGeom>
          <a:noFill/>
        </p:spPr>
      </p:pic>
      <p:pic>
        <p:nvPicPr>
          <p:cNvPr id="7" name="Picture 3" descr="C:\Users\1\Desktop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2877" y="404664"/>
            <a:ext cx="2291123" cy="2520313"/>
          </a:xfrm>
          <a:prstGeom prst="rect">
            <a:avLst/>
          </a:prstGeom>
          <a:noFill/>
        </p:spPr>
      </p:pic>
      <p:pic>
        <p:nvPicPr>
          <p:cNvPr id="5" name="Picture 3" descr="C:\Users\1\Desktop\Новая папка\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6671" y="2852936"/>
            <a:ext cx="2877329" cy="2880320"/>
          </a:xfrm>
          <a:prstGeom prst="rect">
            <a:avLst/>
          </a:prstGeom>
          <a:noFill/>
        </p:spPr>
      </p:pic>
      <p:pic>
        <p:nvPicPr>
          <p:cNvPr id="8" name="Picture 3" descr="C:\Users\1\Desktop\Новая папка\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4077072"/>
            <a:ext cx="2899415" cy="2519164"/>
          </a:xfrm>
          <a:prstGeom prst="rect">
            <a:avLst/>
          </a:prstGeom>
          <a:noFill/>
        </p:spPr>
      </p:pic>
      <p:pic>
        <p:nvPicPr>
          <p:cNvPr id="9" name="Picture 2" descr="C:\Users\1\Desktop\Новая папка\9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115616" y="1628800"/>
            <a:ext cx="3022584" cy="2952328"/>
          </a:xfrm>
          <a:prstGeom prst="rect">
            <a:avLst/>
          </a:prstGeom>
          <a:noFill/>
        </p:spPr>
      </p:pic>
      <p:pic>
        <p:nvPicPr>
          <p:cNvPr id="10" name="Picture 2" descr="C:\Users\1\Desktop\Новая папка\7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323528" y="3933056"/>
            <a:ext cx="2823985" cy="2577468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7223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349500"/>
            <a:ext cx="7924800" cy="36703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i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основе воспитания, как самое первое и главное условие успеха, </a:t>
            </a:r>
            <a:r>
              <a:rPr lang="ru-RU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должен лежать сердечный , любовный подход  к ребенку.</a:t>
            </a:r>
            <a:endParaRPr lang="ru-RU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Чем ближе подошел педагог к ребенку ,чем искреннее их взаимные отношения, тем надежнее фундамент воспитания… »</a:t>
            </a:r>
            <a:endParaRPr lang="ru-RU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 </a:t>
            </a:r>
            <a:endParaRPr lang="ru-RU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(В. П. Кащенко ) </a:t>
            </a:r>
            <a:endParaRPr lang="ru-RU" dirty="0" smtClean="0"/>
          </a:p>
        </p:txBody>
      </p:sp>
      <p:pic>
        <p:nvPicPr>
          <p:cNvPr id="137218" name="Picture 2" descr="C:\Users\Владелец\Desktop\Pictures\ПСИХОЛОГУ\ch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4302" y="482439"/>
            <a:ext cx="2359724" cy="2437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9562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ru-RU" sz="2400" dirty="0" smtClean="0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dirty="0" smtClean="0"/>
          </a:p>
        </p:txBody>
      </p:sp>
      <p:pic>
        <p:nvPicPr>
          <p:cNvPr id="10243" name="Picture 4" descr="BOOKS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9813" y="620713"/>
            <a:ext cx="3024187" cy="914400"/>
          </a:xfrm>
          <a:noFill/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2286000" y="2697163"/>
            <a:ext cx="4572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endParaRPr lang="ru-RU" sz="18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endParaRPr lang="ru-RU" sz="24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2124075" y="2636838"/>
            <a:ext cx="4572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endParaRPr lang="ru-RU" sz="18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endParaRPr lang="ru-RU" sz="24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468313" y="548681"/>
            <a:ext cx="701992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Локальные акты </a:t>
            </a: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ОО </a:t>
            </a: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регламентирующие профилактическую работу:</a:t>
            </a: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endParaRPr lang="ru-RU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539750" y="1628800"/>
            <a:ext cx="7920038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Положение о </a:t>
            </a:r>
            <a:r>
              <a:rPr lang="ru-RU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Наркопосте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Положение 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 Совете профилактики;</a:t>
            </a: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Положение о 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постановке  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обучающихся школы на                 </a:t>
            </a:r>
            <a:r>
              <a:rPr lang="ru-RU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внутришкольный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учет;</a:t>
            </a: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Положение о наставничестве;</a:t>
            </a:r>
            <a:endParaRPr lang="ru-RU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Положение об учете  неблагополучных семей ;</a:t>
            </a: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Положение об общешкольном родительском комитете;</a:t>
            </a: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Положение о социально-психологической службе;</a:t>
            </a:r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539552" y="3789040"/>
            <a:ext cx="7253288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endParaRPr lang="ru-RU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Положение о снятии обучающихся с учета;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Правила для учащихся,</a:t>
            </a:r>
            <a:endParaRPr lang="ru-RU" sz="20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Положение об организации дежурства в школе;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Устав школы.</a:t>
            </a:r>
          </a:p>
        </p:txBody>
      </p:sp>
    </p:spTree>
  </p:cSld>
  <p:clrMapOvr>
    <a:masterClrMapping/>
  </p:clrMapOvr>
  <p:transition spd="med" advTm="7285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7606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Документы ОО, регламентирующие профилактическую деятельность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301208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Приказ  «О создании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наркопоста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lnSpc>
                <a:spcPct val="80000"/>
              </a:lnSpc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 работы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наркопоста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Приказ «О создании совета профилактики»</a:t>
            </a:r>
          </a:p>
          <a:p>
            <a:pPr>
              <a:lnSpc>
                <a:spcPct val="80000"/>
              </a:lnSpc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 работы совета профилактики.</a:t>
            </a:r>
          </a:p>
          <a:p>
            <a:pPr>
              <a:lnSpc>
                <a:spcPct val="80000"/>
              </a:lnSpc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 работы с неблагополучными семьями</a:t>
            </a:r>
          </a:p>
          <a:p>
            <a:pPr>
              <a:lnSpc>
                <a:spcPct val="80000"/>
              </a:lnSpc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Индивидуальная карта обучающегося, состоящего на учете наркологического поста</a:t>
            </a:r>
          </a:p>
          <a:p>
            <a:pPr>
              <a:lnSpc>
                <a:spcPct val="80000"/>
              </a:lnSpc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Приказ «Об организации наставничества»</a:t>
            </a:r>
          </a:p>
          <a:p>
            <a:pPr>
              <a:lnSpc>
                <a:spcPct val="80000"/>
              </a:lnSpc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Журнал движения учащихся, состоящих на учете наркологического поста</a:t>
            </a:r>
          </a:p>
          <a:p>
            <a:pPr>
              <a:lnSpc>
                <a:spcPct val="80000"/>
              </a:lnSpc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Банк данных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наркопоста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 работы с родителями</a:t>
            </a:r>
          </a:p>
          <a:p>
            <a:pPr>
              <a:lnSpc>
                <a:spcPct val="80000"/>
              </a:lnSpc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 групповой работы с обучающимися</a:t>
            </a:r>
          </a:p>
          <a:p>
            <a:pPr>
              <a:lnSpc>
                <a:spcPct val="80000"/>
              </a:lnSpc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Индивидуальные планы профилактической работы с учащимися, состоящими на различного вида учетах</a:t>
            </a:r>
          </a:p>
          <a:p>
            <a:pPr>
              <a:lnSpc>
                <a:spcPct val="80000"/>
              </a:lnSpc>
              <a:defRPr/>
            </a:pPr>
            <a:endParaRPr lang="ru-RU" dirty="0" smtClean="0"/>
          </a:p>
          <a:p>
            <a:pPr>
              <a:lnSpc>
                <a:spcPct val="80000"/>
              </a:lnSpc>
              <a:defRPr/>
            </a:pPr>
            <a:endParaRPr lang="ru-RU" dirty="0"/>
          </a:p>
        </p:txBody>
      </p:sp>
    </p:spTree>
  </p:cSld>
  <p:clrMapOvr>
    <a:masterClrMapping/>
  </p:clrMapOvr>
  <p:transition spd="med" advTm="858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000132"/>
          </a:xfrm>
        </p:spPr>
        <p:txBody>
          <a:bodyPr>
            <a:normAutofit/>
          </a:bodyPr>
          <a:lstStyle/>
          <a:p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ИНДИВИДУАЛЬНАЯ КАРТА  ОБУЧАЮЩЕГОСЯ, СОСТОЯЩЕГО НА УЧЕТЕ  НАРКОЛОГИЧЕСКОГО ПОСТА 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00200"/>
            <a:ext cx="8329642" cy="4900634"/>
          </a:xfrm>
        </p:spPr>
        <p:txBody>
          <a:bodyPr>
            <a:noAutofit/>
          </a:bodyPr>
          <a:lstStyle/>
          <a:p>
            <a:r>
              <a:rPr lang="ru-RU" sz="1100" dirty="0" smtClean="0"/>
              <a:t>1. Муниципальное общеобразовательное учреждение _____________________________________________________________________________________</a:t>
            </a:r>
          </a:p>
          <a:p>
            <a:r>
              <a:rPr lang="ru-RU" sz="1100" dirty="0" smtClean="0"/>
              <a:t>2. Класс ________________</a:t>
            </a:r>
          </a:p>
          <a:p>
            <a:r>
              <a:rPr lang="ru-RU" sz="1100" dirty="0" smtClean="0"/>
              <a:t>3. Фамилия ________________ имя _______________ отчество ___________</a:t>
            </a:r>
          </a:p>
          <a:p>
            <a:r>
              <a:rPr lang="ru-RU" sz="1100" dirty="0" smtClean="0"/>
              <a:t>4. Дата рождения ___________________</a:t>
            </a:r>
          </a:p>
          <a:p>
            <a:r>
              <a:rPr lang="ru-RU" sz="1100" dirty="0" smtClean="0"/>
              <a:t> 5. Место фактического проживания (почтовый адрес) ____________________________________________</a:t>
            </a:r>
          </a:p>
          <a:p>
            <a:r>
              <a:rPr lang="ru-RU" sz="1100" dirty="0" smtClean="0"/>
              <a:t>Место регистрации __________________________________________</a:t>
            </a:r>
          </a:p>
          <a:p>
            <a:r>
              <a:rPr lang="ru-RU" sz="1100" dirty="0" smtClean="0"/>
              <a:t>6. Социальный статус семьи: ___________________________  (полноценная, многодетная, одинокая мать/отец, малообеспеченная, опекунская) </a:t>
            </a:r>
          </a:p>
          <a:p>
            <a:r>
              <a:rPr lang="ru-RU" sz="1100" dirty="0" smtClean="0"/>
              <a:t>7. Сведения о родителях:</a:t>
            </a:r>
          </a:p>
          <a:p>
            <a:pPr>
              <a:buNone/>
            </a:pPr>
            <a:r>
              <a:rPr lang="ru-RU" sz="1100" dirty="0" smtClean="0"/>
              <a:t>        Мать: фамилия _________________ имя ___________ отчество </a:t>
            </a:r>
            <a:r>
              <a:rPr lang="ru-RU" sz="1100" dirty="0" err="1" smtClean="0"/>
              <a:t>____________Место</a:t>
            </a:r>
            <a:r>
              <a:rPr lang="ru-RU" sz="1100" dirty="0" smtClean="0"/>
              <a:t> работы ____________ Отец: фамилия _________________ имя ___________ отчество </a:t>
            </a:r>
            <a:r>
              <a:rPr lang="ru-RU" sz="1100" dirty="0" err="1" smtClean="0"/>
              <a:t>____________Место</a:t>
            </a:r>
            <a:r>
              <a:rPr lang="ru-RU" sz="1100" dirty="0" smtClean="0"/>
              <a:t> работы ____________ Опекун (попечитель): </a:t>
            </a:r>
            <a:r>
              <a:rPr lang="ru-RU" sz="1100" dirty="0" err="1" smtClean="0"/>
              <a:t>фамилия___________</a:t>
            </a:r>
            <a:r>
              <a:rPr lang="ru-RU" sz="1100" dirty="0" smtClean="0"/>
              <a:t> имя ________ отчество </a:t>
            </a:r>
            <a:r>
              <a:rPr lang="ru-RU" sz="1100" dirty="0" err="1" smtClean="0"/>
              <a:t>________Место</a:t>
            </a:r>
            <a:r>
              <a:rPr lang="ru-RU" sz="1100" dirty="0" smtClean="0"/>
              <a:t> работы ______________ 8. В семье также проживают __________________________________(братья, сестры, </a:t>
            </a:r>
            <a:r>
              <a:rPr lang="ru-RU" sz="1100" dirty="0" err="1" smtClean="0"/>
              <a:t>бабушка,дедушка</a:t>
            </a:r>
            <a:r>
              <a:rPr lang="ru-RU" sz="1100" dirty="0" smtClean="0"/>
              <a:t> и т.д.)</a:t>
            </a:r>
          </a:p>
          <a:p>
            <a:r>
              <a:rPr lang="ru-RU" sz="1100" dirty="0" smtClean="0"/>
              <a:t>9. Состоит на учете ______________________________________(ПДН ОВД, КДН, причины, дата постановки)</a:t>
            </a:r>
          </a:p>
          <a:p>
            <a:r>
              <a:rPr lang="ru-RU" sz="1100" dirty="0" smtClean="0"/>
              <a:t>10. Основания и дата постановки на </a:t>
            </a:r>
            <a:r>
              <a:rPr lang="ru-RU" sz="1100" dirty="0" err="1" smtClean="0"/>
              <a:t>внутришкольный</a:t>
            </a:r>
            <a:r>
              <a:rPr lang="ru-RU" sz="1100" dirty="0" smtClean="0"/>
              <a:t> учет _______________________________________________________________________________ (причины, по представлению, дата решения Совета профилактики)</a:t>
            </a:r>
          </a:p>
          <a:p>
            <a:r>
              <a:rPr lang="ru-RU" sz="1100" dirty="0" smtClean="0"/>
              <a:t>11. Снят с </a:t>
            </a:r>
            <a:r>
              <a:rPr lang="ru-RU" sz="1100" dirty="0" err="1" smtClean="0"/>
              <a:t>внутришкольного</a:t>
            </a:r>
            <a:r>
              <a:rPr lang="ru-RU" sz="1100" dirty="0" smtClean="0"/>
              <a:t> учета __________________________________</a:t>
            </a:r>
          </a:p>
          <a:p>
            <a:pPr>
              <a:buNone/>
            </a:pPr>
            <a:r>
              <a:rPr lang="ru-RU" sz="1100" dirty="0" smtClean="0"/>
              <a:t>        (основание, по представлению, дата решения Совета профилактики)</a:t>
            </a:r>
          </a:p>
          <a:p>
            <a:pPr>
              <a:buNone/>
            </a:pPr>
            <a:r>
              <a:rPr lang="ru-RU" sz="1100" dirty="0" smtClean="0"/>
              <a:t>        Краткая характеристика обучающегося</a:t>
            </a:r>
          </a:p>
          <a:p>
            <a:pPr>
              <a:buNone/>
            </a:pPr>
            <a:r>
              <a:rPr lang="ru-RU" sz="1100" dirty="0" smtClean="0"/>
              <a:t>        (Уровень  </a:t>
            </a:r>
            <a:r>
              <a:rPr lang="ru-RU" sz="1100" dirty="0" err="1" smtClean="0"/>
              <a:t>обученности</a:t>
            </a:r>
            <a:r>
              <a:rPr lang="ru-RU" sz="1100" dirty="0" smtClean="0"/>
              <a:t>,   сведения   о   причинах   постановки   на </a:t>
            </a:r>
            <a:r>
              <a:rPr lang="ru-RU" sz="1100" dirty="0" err="1" smtClean="0"/>
              <a:t>внутришкольный</a:t>
            </a:r>
            <a:r>
              <a:rPr lang="ru-RU" sz="1100" dirty="0" smtClean="0"/>
              <a:t>  учет,  круг  общения,  характер  взаимоотношений в семье,  со  сверстниками,  взрослыми, вредные  привычки, интересы, увлечения и др.)</a:t>
            </a:r>
            <a:endParaRPr lang="ru-RU" sz="1100" dirty="0"/>
          </a:p>
        </p:txBody>
      </p:sp>
    </p:spTree>
  </p:cSld>
  <p:clrMapOvr>
    <a:masterClrMapping/>
  </p:clrMapOvr>
  <p:transition spd="med" advTm="7082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 smtClean="0"/>
              <a:t>Журнал движения учащихся, состоящих на учете наркологического поста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67542" y="1844823"/>
          <a:ext cx="8404968" cy="39683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0621"/>
                <a:gridCol w="821589"/>
                <a:gridCol w="1152128"/>
                <a:gridCol w="1178146"/>
                <a:gridCol w="982094"/>
                <a:gridCol w="1119148"/>
                <a:gridCol w="1050621"/>
                <a:gridCol w="1050621"/>
              </a:tblGrid>
              <a:tr h="10801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ФИО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Класс, группа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Дата рождения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Домашний адрес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Дата взятия на учет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Основание взятия на учет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Дата снятия с учета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Основание снятия с учета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14441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***********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20.12. 2003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С.Мирный </a:t>
                      </a:r>
                    </a:p>
                    <a:p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Ул.Берзовая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д.20.кв.1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10.06.2014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Алкогольное опьянение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14441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************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30.09.2002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С.Мирный 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Ул.Берёзовая д14.кв1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10.06.2014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Алкогольное опьянение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</p:spTree>
  </p:cSld>
  <p:clrMapOvr>
    <a:masterClrMapping/>
  </p:clrMapOvr>
  <p:transition spd="med" advTm="7535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92696"/>
            <a:ext cx="8229600" cy="115212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Документы, формирующие личное дело обучающихся , состоящих на учете наркологического поста </a:t>
            </a:r>
            <a:b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772816"/>
            <a:ext cx="7835900" cy="4032672"/>
          </a:xfrm>
        </p:spPr>
        <p:txBody>
          <a:bodyPr>
            <a:normAutofit fontScale="92500" lnSpcReduction="20000"/>
          </a:bodyPr>
          <a:lstStyle/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100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81000" indent="-381000">
              <a:lnSpc>
                <a:spcPct val="90000"/>
              </a:lnSpc>
              <a:buClr>
                <a:srgbClr val="0000FF"/>
              </a:buClr>
              <a:buFont typeface="Wingdings" pitchFamily="2" charset="2"/>
              <a:buChar char="§"/>
              <a:defRPr/>
            </a:pPr>
            <a:r>
              <a:rPr lang="ru-RU" altLang="ru-RU" sz="2600" dirty="0" smtClean="0">
                <a:cs typeface="Times New Roman" pitchFamily="18" charset="0"/>
              </a:rPr>
              <a:t>а</a:t>
            </a:r>
            <a:r>
              <a:rPr lang="ru-RU" altLang="ru-RU" sz="2600" dirty="0" smtClean="0">
                <a:cs typeface="Times New Roman" pitchFamily="18" charset="0"/>
              </a:rPr>
              <a:t>кт обследования обучающегося на предмет выявления признаков употребления ПАВ</a:t>
            </a:r>
            <a:endParaRPr lang="ru-RU" sz="2600" dirty="0" smtClean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marL="381000" indent="-381000" eaLnBrk="1" hangingPunct="1">
              <a:lnSpc>
                <a:spcPct val="90000"/>
              </a:lnSpc>
              <a:buClr>
                <a:srgbClr val="0000FF"/>
              </a:buClr>
              <a:buFont typeface="Wingdings" pitchFamily="2" charset="2"/>
              <a:buChar char="§"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карточка 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обучающегося , состоящего на учете наркологического поста;</a:t>
            </a:r>
          </a:p>
          <a:p>
            <a:pPr marL="381000" indent="-381000" eaLnBrk="1" hangingPunct="1">
              <a:lnSpc>
                <a:spcPct val="90000"/>
              </a:lnSpc>
              <a:buClr>
                <a:srgbClr val="0000FF"/>
              </a:buClr>
              <a:buFont typeface="Wingdings" pitchFamily="2" charset="2"/>
              <a:buChar char="§"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социальный паспорт обучающегося;</a:t>
            </a:r>
          </a:p>
          <a:p>
            <a:pPr marL="381000" indent="-381000" eaLnBrk="1" hangingPunct="1">
              <a:lnSpc>
                <a:spcPct val="90000"/>
              </a:lnSpc>
              <a:buClr>
                <a:srgbClr val="0000FF"/>
              </a:buClr>
              <a:buFont typeface="Wingdings" pitchFamily="2" charset="2"/>
              <a:buChar char="§"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карта индивидуальной работы (наставник , педагог-психолог);</a:t>
            </a:r>
          </a:p>
          <a:p>
            <a:pPr marL="381000" indent="-381000" eaLnBrk="1" hangingPunct="1">
              <a:lnSpc>
                <a:spcPct val="90000"/>
              </a:lnSpc>
              <a:buClr>
                <a:srgbClr val="0000FF"/>
              </a:buClr>
              <a:buFont typeface="Wingdings" pitchFamily="2" charset="2"/>
              <a:buChar char="§"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акт первичного обследования материально- бытовых условий;</a:t>
            </a:r>
          </a:p>
          <a:p>
            <a:pPr marL="381000" indent="-381000" eaLnBrk="1" hangingPunct="1">
              <a:lnSpc>
                <a:spcPct val="90000"/>
              </a:lnSpc>
              <a:buClr>
                <a:srgbClr val="0000FF"/>
              </a:buClr>
              <a:buFont typeface="Wingdings" pitchFamily="2" charset="2"/>
              <a:buChar char="§"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акты посещения ребенка ,состоящего на учете наркологического поста;</a:t>
            </a:r>
          </a:p>
          <a:p>
            <a:pPr marL="381000" indent="-381000" eaLnBrk="1" hangingPunct="1">
              <a:lnSpc>
                <a:spcPct val="90000"/>
              </a:lnSpc>
              <a:buClr>
                <a:srgbClr val="0000FF"/>
              </a:buClr>
              <a:buFont typeface="Wingdings" pitchFamily="2" charset="2"/>
              <a:buChar char="§"/>
              <a:defRPr/>
            </a:pPr>
            <a:r>
              <a:rPr lang="ru-RU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характеристика  </a:t>
            </a:r>
            <a:r>
              <a:rPr lang="ru-RU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обучающегося;</a:t>
            </a:r>
            <a:endParaRPr lang="ru-RU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81000" indent="-381000" eaLnBrk="1" hangingPunct="1">
              <a:lnSpc>
                <a:spcPct val="90000"/>
              </a:lnSpc>
              <a:buClr>
                <a:srgbClr val="0000FF"/>
              </a:buClr>
              <a:buFont typeface="Wingdings" pitchFamily="2" charset="2"/>
              <a:buChar char="§"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ходатайство о снятии с учета наркологического поста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ru-RU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81000" indent="-381000" eaLnBrk="1" hangingPunct="1">
              <a:lnSpc>
                <a:spcPct val="90000"/>
              </a:lnSpc>
              <a:buClr>
                <a:srgbClr val="0000FF"/>
              </a:buClr>
              <a:buFont typeface="Wingdings" pitchFamily="2" charset="2"/>
              <a:buChar char="§"/>
              <a:defRPr/>
            </a:pPr>
            <a:endParaRPr lang="ru-RU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81000" indent="-381000" eaLnBrk="1" hangingPunct="1">
              <a:lnSpc>
                <a:spcPct val="90000"/>
              </a:lnSpc>
              <a:defRPr/>
            </a:pPr>
            <a:endParaRPr lang="ru-RU" dirty="0" smtClean="0"/>
          </a:p>
        </p:txBody>
      </p:sp>
    </p:spTree>
  </p:cSld>
  <p:clrMapOvr>
    <a:masterClrMapping/>
  </p:clrMapOvr>
  <p:transition spd="med" advTm="7831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672"/>
            <a:ext cx="8229600" cy="79208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Информационно-аналитическая информация:</a:t>
            </a:r>
            <a:b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800"/>
            <a:ext cx="8229600" cy="4945736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0000FF"/>
              </a:buClr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статистические данные;</a:t>
            </a:r>
          </a:p>
          <a:p>
            <a:pPr eaLnBrk="1" hangingPunct="1">
              <a:lnSpc>
                <a:spcPct val="80000"/>
              </a:lnSpc>
              <a:buClr>
                <a:srgbClr val="0000FF"/>
              </a:buClr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отчеты;</a:t>
            </a:r>
          </a:p>
          <a:p>
            <a:pPr eaLnBrk="1" hangingPunct="1">
              <a:lnSpc>
                <a:spcPct val="80000"/>
              </a:lnSpc>
              <a:buClr>
                <a:srgbClr val="0000FF"/>
              </a:buClr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справки;</a:t>
            </a:r>
          </a:p>
          <a:p>
            <a:pPr eaLnBrk="1" hangingPunct="1">
              <a:lnSpc>
                <a:spcPct val="80000"/>
              </a:lnSpc>
              <a:buClr>
                <a:srgbClr val="0000FF"/>
              </a:buClr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протоколы совещаний;</a:t>
            </a:r>
          </a:p>
          <a:p>
            <a:pPr eaLnBrk="1" hangingPunct="1">
              <a:lnSpc>
                <a:spcPct val="80000"/>
              </a:lnSpc>
              <a:buClr>
                <a:srgbClr val="0000FF"/>
              </a:buClr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протоколы заседаний  и др.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Журнал занятости  проблемных обучающихся и подростков ОО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состоящих на учете на  каникулах и в летний период 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Журнал контроля посещаемости обучающимися учебных занятий.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dirty="0" smtClean="0">
              <a:solidFill>
                <a:srgbClr val="0000FF"/>
              </a:solidFill>
            </a:endParaRPr>
          </a:p>
        </p:txBody>
      </p:sp>
      <p:pic>
        <p:nvPicPr>
          <p:cNvPr id="4" name="Picture 2" descr="ьть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6812" y="1416633"/>
            <a:ext cx="3411839" cy="2292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7395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Программа «В здоровом теле – здоровый дух!»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Цель:</a:t>
            </a:r>
            <a:endParaRPr lang="ru-RU" dirty="0" smtClean="0"/>
          </a:p>
          <a:p>
            <a:r>
              <a:rPr lang="ru-RU" dirty="0" smtClean="0"/>
              <a:t> Подготовка сознания школьников, готового к воплощению в своей жизни основ здорового образа жизни.</a:t>
            </a:r>
          </a:p>
          <a:p>
            <a:endParaRPr lang="ru-RU" dirty="0"/>
          </a:p>
        </p:txBody>
      </p:sp>
      <p:pic>
        <p:nvPicPr>
          <p:cNvPr id="4" name="Рисунок 3" descr="IMG_20170421_1153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4221088"/>
            <a:ext cx="3928437" cy="2209746"/>
          </a:xfrm>
          <a:prstGeom prst="rect">
            <a:avLst/>
          </a:prstGeom>
        </p:spPr>
      </p:pic>
      <p:pic>
        <p:nvPicPr>
          <p:cNvPr id="5" name="Объект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27584" y="4005064"/>
            <a:ext cx="3096344" cy="2564846"/>
          </a:xfrm>
          <a:prstGeom prst="rect">
            <a:avLst/>
          </a:prstGeom>
        </p:spPr>
      </p:pic>
    </p:spTree>
  </p:cSld>
  <p:clrMapOvr>
    <a:masterClrMapping/>
  </p:clrMapOvr>
  <p:transition spd="med" advTm="7113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525</TotalTime>
  <Words>992</Words>
  <Application>Microsoft Office PowerPoint</Application>
  <PresentationFormat>Экран (4:3)</PresentationFormat>
  <Paragraphs>128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Городская</vt:lpstr>
      <vt:lpstr>Профилактика наркомании в воспитательном процессе школы</vt:lpstr>
      <vt:lpstr>Правовая основа организации профилактической работы</vt:lpstr>
      <vt:lpstr>Слайд 3</vt:lpstr>
      <vt:lpstr>Документы ОО, регламентирующие профилактическую деятельность</vt:lpstr>
      <vt:lpstr>ИНДИВИДУАЛЬНАЯ КАРТА  ОБУЧАЮЩЕГОСЯ, СОСТОЯЩЕГО НА УЧЕТЕ  НАРКОЛОГИЧЕСКОГО ПОСТА </vt:lpstr>
      <vt:lpstr>Журнал движения учащихся, состоящих на учете наркологического поста </vt:lpstr>
      <vt:lpstr>  Документы, формирующие личное дело обучающихся , состоящих на учете наркологического поста  </vt:lpstr>
      <vt:lpstr> Информационно-аналитическая информация:      </vt:lpstr>
      <vt:lpstr>Программа «В здоровом теле – здоровый дух!»</vt:lpstr>
      <vt:lpstr>Программа «Все цвета, кроме черного» (2 – 6 классы)</vt:lpstr>
      <vt:lpstr>Программа «Все, что тебя касается» (7 – 11 классы)</vt:lpstr>
      <vt:lpstr>Количество несовершеннолетних, состоящих на профилактическом учете</vt:lpstr>
      <vt:lpstr>Сменный стенд наркологического поста</vt:lpstr>
      <vt:lpstr>     Единая областная неделя «Будущее в моих руках», приуроченная к Всероссийскому дню трезвости и борьбы с алкоголизмом   Акция «Подари улыбку класса!»  </vt:lpstr>
      <vt:lpstr>Проведение занятий «Учимся ставить цели и добиваться их!» </vt:lpstr>
      <vt:lpstr>«Круглый стол» по теме «Моё хобби» </vt:lpstr>
      <vt:lpstr>Единая областная профилактическая акция, приуроченная  к Всемирному Дню отказа от курения</vt:lpstr>
      <vt:lpstr>Акция «Дыши! Двигайся! Живи!»  </vt:lpstr>
      <vt:lpstr>Акция «Как прекрасен этот мир».</vt:lpstr>
      <vt:lpstr>Акция «Чистые руки»</vt:lpstr>
      <vt:lpstr>Просмотр профилактических видеороликов о профилактике ВИЧ и пропаганде  нравственных и семейных ценностей  «Здоровая семья»  </vt:lpstr>
      <vt:lpstr>Весёлые старты</vt:lpstr>
      <vt:lpstr>День здоровья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Марина</cp:lastModifiedBy>
  <cp:revision>54</cp:revision>
  <dcterms:created xsi:type="dcterms:W3CDTF">2017-04-25T10:13:23Z</dcterms:created>
  <dcterms:modified xsi:type="dcterms:W3CDTF">2017-04-25T19:04:19Z</dcterms:modified>
</cp:coreProperties>
</file>