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xlsx" ContentType="application/vnd.openxmlformats-officedocument.spreadsheetml.sheet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tags/tag3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notesSlides/notesSlide15.xml" ContentType="application/vnd.openxmlformats-officedocument.presentationml.notesSlide+xml"/>
  <Override PartName="/ppt/tags/tag4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5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0"/>
  </p:notesMasterIdLst>
  <p:sldIdLst>
    <p:sldId id="306" r:id="rId2"/>
    <p:sldId id="307" r:id="rId3"/>
    <p:sldId id="310" r:id="rId4"/>
    <p:sldId id="311" r:id="rId5"/>
    <p:sldId id="312" r:id="rId6"/>
    <p:sldId id="313" r:id="rId7"/>
    <p:sldId id="314" r:id="rId8"/>
    <p:sldId id="309" r:id="rId9"/>
    <p:sldId id="315" r:id="rId10"/>
    <p:sldId id="317" r:id="rId11"/>
    <p:sldId id="318" r:id="rId12"/>
    <p:sldId id="319" r:id="rId13"/>
    <p:sldId id="320" r:id="rId14"/>
    <p:sldId id="321" r:id="rId15"/>
    <p:sldId id="322" r:id="rId16"/>
    <p:sldId id="324" r:id="rId17"/>
    <p:sldId id="323" r:id="rId18"/>
    <p:sldId id="32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41" autoAdjust="0"/>
    <p:restoredTop sz="94660"/>
  </p:normalViewPr>
  <p:slideViewPr>
    <p:cSldViewPr>
      <p:cViewPr>
        <p:scale>
          <a:sx n="150" d="100"/>
          <a:sy n="150" d="100"/>
        </p:scale>
        <p:origin x="-712" y="2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Relationship Id="rId2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918284457517263"/>
          <c:y val="0.160476624015748"/>
          <c:w val="0.908171554248274"/>
          <c:h val="0.7148307086614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0.00283340219764926"/>
                  <c:y val="0.008267310576602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0283340219764921"/>
                  <c:y val="0.01653462115320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11551267623985E-7"/>
                  <c:y val="0.01102308076880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0"/>
                  <c:y val="0.008267310576602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656.0</c:v>
                </c:pt>
                <c:pt idx="1">
                  <c:v>622.0</c:v>
                </c:pt>
                <c:pt idx="2">
                  <c:v>696.0</c:v>
                </c:pt>
                <c:pt idx="3">
                  <c:v>896.0</c:v>
                </c:pt>
                <c:pt idx="4">
                  <c:v>1024.0</c:v>
                </c:pt>
                <c:pt idx="5">
                  <c:v>1308.0</c:v>
                </c:pt>
                <c:pt idx="6">
                  <c:v>908.0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6619672"/>
        <c:axId val="2136622648"/>
      </c:barChart>
      <c:catAx>
        <c:axId val="2136619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36622648"/>
        <c:crosses val="autoZero"/>
        <c:auto val="1"/>
        <c:lblAlgn val="ctr"/>
        <c:lblOffset val="100"/>
        <c:noMultiLvlLbl val="0"/>
      </c:catAx>
      <c:valAx>
        <c:axId val="2136622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36619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diamond"/>
            <c:size val="9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 prstMaterial="matte"/>
            </c:spPr>
          </c:marker>
          <c:dLbls>
            <c:dLbl>
              <c:idx val="0"/>
              <c:layout>
                <c:manualLayout>
                  <c:x val="0.0254091353314792"/>
                  <c:y val="0.0503912263716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224198252924816"/>
                  <c:y val="0.01889670988937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209251702729828"/>
                  <c:y val="0.09448354944688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179358602339853"/>
                  <c:y val="-0.006298903296459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149465501949878"/>
                  <c:y val="5.7739279875121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0119572401559903"/>
                  <c:y val="-0.01889670988937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0119572401559902"/>
                  <c:y val="0.025195613185836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</c:numCache>
            </c:numRef>
          </c:cat>
          <c:val>
            <c:numRef>
              <c:f>Лист1!$B$2:$B$8</c:f>
              <c:numCache>
                <c:formatCode>0.0%</c:formatCode>
                <c:ptCount val="7"/>
                <c:pt idx="0">
                  <c:v>0.197</c:v>
                </c:pt>
                <c:pt idx="1">
                  <c:v>-0.052</c:v>
                </c:pt>
                <c:pt idx="2">
                  <c:v>0.119</c:v>
                </c:pt>
                <c:pt idx="3">
                  <c:v>0.287</c:v>
                </c:pt>
                <c:pt idx="4">
                  <c:v>0.143</c:v>
                </c:pt>
                <c:pt idx="5">
                  <c:v>0.277</c:v>
                </c:pt>
                <c:pt idx="6">
                  <c:v>0.08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6657800"/>
        <c:axId val="2136660808"/>
      </c:lineChart>
      <c:catAx>
        <c:axId val="21366578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136660808"/>
        <c:crosses val="autoZero"/>
        <c:auto val="1"/>
        <c:lblAlgn val="ctr"/>
        <c:lblOffset val="100"/>
        <c:noMultiLvlLbl val="0"/>
      </c:catAx>
      <c:valAx>
        <c:axId val="213666080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one"/>
        <c:crossAx val="2136657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направленных  материалов предположительно экстремистского содержания на экспертизу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2015 год</c:v>
                </c:pt>
                <c:pt idx="1">
                  <c:v>8 мес.2016 года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186.0</c:v>
                </c:pt>
                <c:pt idx="1">
                  <c:v>184.0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2015 год</c:v>
                </c:pt>
                <c:pt idx="1">
                  <c:v>8 мес.2016 года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2015 год</c:v>
                </c:pt>
                <c:pt idx="1">
                  <c:v>8 мес.2016 года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36786600"/>
        <c:axId val="2136789576"/>
      </c:barChart>
      <c:catAx>
        <c:axId val="2136786600"/>
        <c:scaling>
          <c:orientation val="minMax"/>
        </c:scaling>
        <c:delete val="0"/>
        <c:axPos val="l"/>
        <c:majorTickMark val="out"/>
        <c:minorTickMark val="none"/>
        <c:tickLblPos val="nextTo"/>
        <c:crossAx val="2136789576"/>
        <c:crosses val="autoZero"/>
        <c:auto val="1"/>
        <c:lblAlgn val="ctr"/>
        <c:lblOffset val="100"/>
        <c:tickMarkSkip val="10"/>
        <c:noMultiLvlLbl val="0"/>
      </c:catAx>
      <c:valAx>
        <c:axId val="213678957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136786600"/>
        <c:crosses val="autoZero"/>
        <c:crossBetween val="between"/>
      </c:valAx>
    </c:plotArea>
    <c:legend>
      <c:legendPos val="r"/>
      <c:legendEntry>
        <c:idx val="1"/>
        <c:delete val="1"/>
      </c:legendEntry>
      <c:legendEntry>
        <c:idx val="2"/>
        <c:delete val="1"/>
      </c:legendEntry>
      <c:layout/>
      <c:overlay val="0"/>
      <c:txPr>
        <a:bodyPr/>
        <a:lstStyle/>
        <a:p>
          <a:pPr>
            <a:defRPr sz="1800">
              <a:latin typeface="+mn-lt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458333333333334"/>
          <c:y val="0.028125"/>
          <c:w val="0.856689158199709"/>
          <c:h val="0.83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Признаны судом экстремистскими</c:v>
                </c:pt>
                <c:pt idx="1">
                  <c:v>Удалено</c:v>
                </c:pt>
                <c:pt idx="2">
                  <c:v>Осталось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43.0</c:v>
                </c:pt>
                <c:pt idx="1">
                  <c:v>35.0</c:v>
                </c:pt>
                <c:pt idx="2">
                  <c:v>42.0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слушателей (2016), всего: более 1300 специалистов в 2016 году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0.0209251702729829"/>
                  <c:y val="-0.09168156064585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089679301169927"/>
                  <c:y val="0.09650690594300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0747327509749387"/>
                  <c:y val="-0.01930138118860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Апрель</c:v>
                </c:pt>
                <c:pt idx="1">
                  <c:v>Июль</c:v>
                </c:pt>
                <c:pt idx="2">
                  <c:v>Сентябрь</c:v>
                </c:pt>
                <c:pt idx="3">
                  <c:v>Октябрь</c:v>
                </c:pt>
                <c:pt idx="4">
                  <c:v>Ноябрь</c:v>
                </c:pt>
                <c:pt idx="5">
                  <c:v>Декабрь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74.0</c:v>
                </c:pt>
                <c:pt idx="1">
                  <c:v>30.0</c:v>
                </c:pt>
                <c:pt idx="2">
                  <c:v>220.0</c:v>
                </c:pt>
                <c:pt idx="3">
                  <c:v>380.0</c:v>
                </c:pt>
                <c:pt idx="4">
                  <c:v>360.0</c:v>
                </c:pt>
                <c:pt idx="5">
                  <c:v>240.0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marker>
            <c:symbol val="none"/>
          </c:marker>
          <c:cat>
            <c:strRef>
              <c:f>Лист1!$A$2:$A$7</c:f>
              <c:strCache>
                <c:ptCount val="6"/>
                <c:pt idx="0">
                  <c:v>Апрель</c:v>
                </c:pt>
                <c:pt idx="1">
                  <c:v>Июль</c:v>
                </c:pt>
                <c:pt idx="2">
                  <c:v>Сентябрь</c:v>
                </c:pt>
                <c:pt idx="3">
                  <c:v>Октябрь</c:v>
                </c:pt>
                <c:pt idx="4">
                  <c:v>Ноябрь</c:v>
                </c:pt>
                <c:pt idx="5">
                  <c:v>Декабрь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marker>
            <c:symbol val="none"/>
          </c:marker>
          <c:cat>
            <c:strRef>
              <c:f>Лист1!$A$2:$A$7</c:f>
              <c:strCache>
                <c:ptCount val="6"/>
                <c:pt idx="0">
                  <c:v>Апрель</c:v>
                </c:pt>
                <c:pt idx="1">
                  <c:v>Июль</c:v>
                </c:pt>
                <c:pt idx="2">
                  <c:v>Сентябрь</c:v>
                </c:pt>
                <c:pt idx="3">
                  <c:v>Октябрь</c:v>
                </c:pt>
                <c:pt idx="4">
                  <c:v>Ноябрь</c:v>
                </c:pt>
                <c:pt idx="5">
                  <c:v>Декабрь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5956648"/>
        <c:axId val="2135953656"/>
      </c:lineChart>
      <c:catAx>
        <c:axId val="21359566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135953656"/>
        <c:crosses val="autoZero"/>
        <c:auto val="1"/>
        <c:lblAlgn val="ctr"/>
        <c:lblOffset val="100"/>
        <c:noMultiLvlLbl val="0"/>
      </c:catAx>
      <c:valAx>
        <c:axId val="2135953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35956648"/>
        <c:crosses val="autoZero"/>
        <c:crossBetween val="between"/>
      </c:valAx>
    </c:plotArea>
    <c:legend>
      <c:legendPos val="r"/>
      <c:legendEntry>
        <c:idx val="1"/>
        <c:delete val="1"/>
      </c:legendEntry>
      <c:legendEntry>
        <c:idx val="2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 algn="r">
              <a:defRPr/>
            </a:pP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Категории 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слушателей 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спецкурса: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0982693652250836"/>
          <c:y val="0.072623005726516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Категории слушателей спецкурса</c:v>
                </c:pt>
              </c:strCache>
            </c:strRef>
          </c:tx>
          <c:dLbls>
            <c:dLbl>
              <c:idx val="0"/>
              <c:layout>
                <c:manualLayout>
                  <c:x val="0.00138888888888889"/>
                  <c:y val="-0.005187357551893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0691141732283464"/>
                  <c:y val="-0.0596546118467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заместители руководителей органов управлений образованием МО КК</c:v>
                </c:pt>
                <c:pt idx="1">
                  <c:v>специалисты органов по делам молодежи МО КК</c:v>
                </c:pt>
                <c:pt idx="2">
                  <c:v>Заместители директоров по воспитательной работе общеобразовательных организаций КК</c:v>
                </c:pt>
                <c:pt idx="3">
                  <c:v>Проректоры по воспитательной работе образовательных организаций ВО и ПО организаций КК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44.0</c:v>
                </c:pt>
                <c:pt idx="1">
                  <c:v>44.0</c:v>
                </c:pt>
                <c:pt idx="2">
                  <c:v>1195.0</c:v>
                </c:pt>
                <c:pt idx="3">
                  <c:v>228.0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75530595979573"/>
          <c:y val="0.189487023437053"/>
          <c:w val="0.3823794331126"/>
          <c:h val="0.644517534902339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18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254007462750454"/>
          <c:y val="0.0754291706222051"/>
          <c:w val="0.693534519559121"/>
          <c:h val="0.8038894502289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-0.133188022486817"/>
                  <c:y val="-0.0385916331771479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4522962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813806296577115"/>
                  <c:y val="-0.10344201838084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281</a:t>
                    </a:r>
                    <a:r>
                      <a:rPr lang="ru-RU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 </a:t>
                    </a:r>
                    <a:r>
                      <a:rPr lang="en-US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680</a:t>
                    </a:r>
                    <a:endParaRPr lang="en-US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59169749923589"/>
                  <c:y val="-0.10513655833793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83</a:t>
                    </a:r>
                    <a:r>
                      <a:rPr lang="ru-RU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 </a:t>
                    </a:r>
                    <a:r>
                      <a:rPr lang="en-US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746</a:t>
                    </a:r>
                    <a:endParaRPr lang="en-US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81201221934572"/>
                  <c:y val="-0.066745225993805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24</a:t>
                    </a:r>
                    <a:r>
                      <a:rPr lang="ru-RU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 </a:t>
                    </a:r>
                    <a:r>
                      <a:rPr lang="en-US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840</a:t>
                    </a:r>
                    <a:endParaRPr lang="en-US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93491136855886"/>
                  <c:y val="-0.0199835076315381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22595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201723901370639"/>
                  <c:y val="0.029629252575023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17</a:t>
                    </a:r>
                    <a:r>
                      <a:rPr lang="ru-RU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 </a:t>
                    </a:r>
                    <a:r>
                      <a:rPr lang="en-US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826</a:t>
                    </a:r>
                    <a:endParaRPr lang="en-US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53078008578901"/>
                  <c:y val="0.11560946682310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16</a:t>
                    </a:r>
                    <a:r>
                      <a:rPr lang="ru-RU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 </a:t>
                    </a:r>
                    <a:r>
                      <a:rPr lang="en-US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890</a:t>
                    </a:r>
                    <a:endParaRPr lang="en-US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0368512348105588"/>
                  <c:y val="0.11141765650570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13</a:t>
                    </a:r>
                    <a:r>
                      <a:rPr lang="ru-RU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 </a:t>
                    </a:r>
                    <a:r>
                      <a:rPr lang="en-US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834</a:t>
                    </a:r>
                    <a:endParaRPr lang="en-US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0539714377536875"/>
                  <c:y val="0.10663741477034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12</a:t>
                    </a:r>
                    <a:r>
                      <a:rPr lang="ru-RU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 </a:t>
                    </a:r>
                    <a:r>
                      <a:rPr lang="en-US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920</a:t>
                    </a:r>
                    <a:endParaRPr lang="en-US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0.148608086211959"/>
                  <c:y val="0.10582933961807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12</a:t>
                    </a:r>
                    <a:r>
                      <a:rPr lang="ru-RU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 </a:t>
                    </a:r>
                    <a:r>
                      <a:rPr lang="en-US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171</a:t>
                    </a:r>
                    <a:endParaRPr lang="en-US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0.258241151837379"/>
                  <c:y val="0.099188361681712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115</a:t>
                    </a:r>
                    <a:r>
                      <a:rPr lang="ru-RU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 </a:t>
                    </a:r>
                    <a:r>
                      <a:rPr lang="en-US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526</a:t>
                    </a:r>
                    <a:endParaRPr lang="en-US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0.405153726319696"/>
                  <c:y val="0.016518583183383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 </a:t>
                    </a:r>
                    <a:r>
                      <a:rPr lang="en-US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101</a:t>
                    </a:r>
                    <a:r>
                      <a:rPr lang="ru-RU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 </a:t>
                    </a:r>
                    <a:r>
                      <a:rPr lang="en-US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657</a:t>
                    </a:r>
                    <a:endParaRPr lang="en-US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Лист1!$A$2:$A$13</c:f>
              <c:strCache>
                <c:ptCount val="12"/>
                <c:pt idx="0">
                  <c:v>Русские</c:v>
                </c:pt>
                <c:pt idx="1">
                  <c:v>Армяне</c:v>
                </c:pt>
                <c:pt idx="2">
                  <c:v>Украинцы</c:v>
                </c:pt>
                <c:pt idx="3">
                  <c:v>Татары</c:v>
                </c:pt>
                <c:pt idx="4">
                  <c:v>Греки</c:v>
                </c:pt>
                <c:pt idx="5">
                  <c:v>Грузины</c:v>
                </c:pt>
                <c:pt idx="6">
                  <c:v>Белорусы</c:v>
                </c:pt>
                <c:pt idx="7">
                  <c:v>Адыгейцы</c:v>
                </c:pt>
                <c:pt idx="8">
                  <c:v>Цыгане</c:v>
                </c:pt>
                <c:pt idx="9">
                  <c:v>Немцы</c:v>
                </c:pt>
                <c:pt idx="10">
                  <c:v>Другие</c:v>
                </c:pt>
                <c:pt idx="11">
                  <c:v>Не указали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4.522962E6</c:v>
                </c:pt>
                <c:pt idx="1">
                  <c:v>281680.0</c:v>
                </c:pt>
                <c:pt idx="2">
                  <c:v>83746.0</c:v>
                </c:pt>
                <c:pt idx="3">
                  <c:v>24840.0</c:v>
                </c:pt>
                <c:pt idx="4">
                  <c:v>22595.0</c:v>
                </c:pt>
                <c:pt idx="5">
                  <c:v>17826.0</c:v>
                </c:pt>
                <c:pt idx="6">
                  <c:v>16890.0</c:v>
                </c:pt>
                <c:pt idx="7">
                  <c:v>13834.0</c:v>
                </c:pt>
                <c:pt idx="8">
                  <c:v>12920.0</c:v>
                </c:pt>
                <c:pt idx="9">
                  <c:v>12171.0</c:v>
                </c:pt>
                <c:pt idx="10">
                  <c:v>115526.0</c:v>
                </c:pt>
                <c:pt idx="11">
                  <c:v>101657.0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81779738958755"/>
          <c:y val="0.0581293120054421"/>
          <c:w val="0.17338724511505"/>
          <c:h val="0.85185246456558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Количество </a:t>
            </a:r>
            <a:r>
              <a:rPr lang="ru-RU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респондентов, %</a:t>
            </a:r>
            <a:endParaRPr lang="ru-RU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c:rich>
      </c:tx>
      <c:layout>
        <c:manualLayout>
          <c:xMode val="edge"/>
          <c:yMode val="edge"/>
          <c:x val="0.212841500459817"/>
          <c:y val="0.0833661850019333"/>
        </c:manualLayout>
      </c:layout>
      <c:overlay val="0"/>
    </c:title>
    <c:autoTitleDeleted val="0"/>
    <c:view3D>
      <c:rotX val="30"/>
      <c:rotY val="190"/>
      <c:depthPercent val="3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0128251683916409"/>
          <c:y val="0.0624623088581468"/>
          <c:w val="0.812346369804521"/>
          <c:h val="0.9375376911418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респондентов</c:v>
                </c:pt>
              </c:strCache>
            </c:strRef>
          </c:tx>
          <c:spPr>
            <a:ln w="0"/>
            <a:effectLst>
              <a:outerShdw blurRad="50800" dir="5400000" sx="170000" sy="170000" algn="ctr" rotWithShape="0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84150" h="158750"/>
              <a:bevelB w="50800" h="107950"/>
            </a:sp3d>
          </c:spPr>
          <c:explosion val="70"/>
          <c:dPt>
            <c:idx val="0"/>
            <c:bubble3D val="0"/>
            <c:explosion val="0"/>
          </c:dPt>
          <c:dPt>
            <c:idx val="1"/>
            <c:bubble3D val="0"/>
            <c:explosion val="6"/>
          </c:dPt>
          <c:dPt>
            <c:idx val="2"/>
            <c:bubble3D val="0"/>
            <c:explosion val="15"/>
          </c:dPt>
          <c:dPt>
            <c:idx val="3"/>
            <c:bubble3D val="0"/>
            <c:explosion val="38"/>
          </c:dPt>
          <c:dPt>
            <c:idx val="4"/>
            <c:bubble3D val="0"/>
            <c:explosion val="17"/>
          </c:dPt>
          <c:dLbls>
            <c:dLbl>
              <c:idx val="0"/>
              <c:layout>
                <c:manualLayout>
                  <c:x val="0.14939173496338"/>
                  <c:y val="0.0437211570546846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48860672388357"/>
                  <c:y val="-0.1202323779488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0627724459133862"/>
                  <c:y val="-0.197361411988677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00592905637295359"/>
                  <c:y val="0.00922293255810964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00736903626189098"/>
                  <c:y val="-0.00315735432208155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spPr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showLegendKey val="0"/>
            <c:showVal val="1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Практически каждый день</c:v>
                </c:pt>
                <c:pt idx="1">
                  <c:v>Ежедневно и много</c:v>
                </c:pt>
                <c:pt idx="2">
                  <c:v>Несколько раз в неделю</c:v>
                </c:pt>
                <c:pt idx="3">
                  <c:v>1-2 раза в неделю</c:v>
                </c:pt>
                <c:pt idx="4">
                  <c:v>Практически никогда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1585.0</c:v>
                </c:pt>
                <c:pt idx="1">
                  <c:v>588.0</c:v>
                </c:pt>
                <c:pt idx="2">
                  <c:v>192.0</c:v>
                </c:pt>
                <c:pt idx="3">
                  <c:v>46.0</c:v>
                </c:pt>
                <c:pt idx="4">
                  <c:v>56.0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explosion val="25"/>
          <c:cat>
            <c:strRef>
              <c:f>Лист1!$A$2:$A$6</c:f>
              <c:strCache>
                <c:ptCount val="5"/>
                <c:pt idx="0">
                  <c:v>Практически каждый день</c:v>
                </c:pt>
                <c:pt idx="1">
                  <c:v>Ежедневно и много</c:v>
                </c:pt>
                <c:pt idx="2">
                  <c:v>Несколько раз в неделю</c:v>
                </c:pt>
                <c:pt idx="3">
                  <c:v>1-2 раза в неделю</c:v>
                </c:pt>
                <c:pt idx="4">
                  <c:v>Практически никогда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64.2</c:v>
                </c:pt>
                <c:pt idx="1">
                  <c:v>23.8</c:v>
                </c:pt>
                <c:pt idx="2">
                  <c:v>7.8</c:v>
                </c:pt>
                <c:pt idx="3">
                  <c:v>1.9</c:v>
                </c:pt>
                <c:pt idx="4">
                  <c:v>2.3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75668182140273"/>
          <c:y val="0.175665123331848"/>
          <c:w val="0.283333333333333"/>
          <c:h val="0.61715650867418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173087756603"/>
          <c:y val="0.0655858759842519"/>
          <c:w val="0.814794471860488"/>
          <c:h val="0.6703223853696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00301316158470472"/>
                  <c:y val="-0.0271184542623424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36</a:t>
                    </a:r>
                    <a:r>
                      <a:rPr lang="ru-RU" smtClean="0"/>
                      <a:t>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Проведено в 2016 году</c:v>
                </c:pt>
                <c:pt idx="1">
                  <c:v>Пройдет в 2016 году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36.0</c:v>
                </c:pt>
                <c:pt idx="1">
                  <c:v>80.0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7445944"/>
        <c:axId val="2137448920"/>
      </c:barChart>
      <c:catAx>
        <c:axId val="2137445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37448920"/>
        <c:crosses val="autoZero"/>
        <c:auto val="1"/>
        <c:lblAlgn val="ctr"/>
        <c:lblOffset val="100"/>
        <c:noMultiLvlLbl val="0"/>
      </c:catAx>
      <c:valAx>
        <c:axId val="2137448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37445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0.15666</cdr:x>
      <cdr:y>0.19336</cdr:y>
    </cdr:from>
    <cdr:to>
      <cdr:x>0.78885</cdr:x>
      <cdr:y>0.54493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00132" y="785818"/>
          <a:ext cx="4035916" cy="14287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600" b="1" dirty="0" smtClean="0">
              <a:solidFill>
                <a:schemeClr val="bg1"/>
              </a:solidFill>
            </a:rPr>
            <a:t>Всего выявлено 120 материалов</a:t>
          </a:r>
        </a:p>
        <a:p xmlns:a="http://schemas.openxmlformats.org/drawingml/2006/main">
          <a:pPr algn="ctr"/>
          <a:r>
            <a:rPr lang="ru-RU" sz="2600" b="1" dirty="0" smtClean="0">
              <a:solidFill>
                <a:schemeClr val="bg1"/>
              </a:solidFill>
            </a:rPr>
            <a:t>с признаками экстремистского</a:t>
          </a:r>
        </a:p>
        <a:p xmlns:a="http://schemas.openxmlformats.org/drawingml/2006/main">
          <a:pPr algn="ctr"/>
          <a:r>
            <a:rPr lang="ru-RU" sz="2600" b="1" dirty="0" smtClean="0">
              <a:solidFill>
                <a:schemeClr val="bg1"/>
              </a:solidFill>
            </a:rPr>
            <a:t>содержания</a:t>
          </a:r>
          <a:endParaRPr lang="ru-RU" sz="2600" b="1" dirty="0">
            <a:solidFill>
              <a:schemeClr val="bg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3DAE0-DB63-6640-99CC-E8E86F21B4ED}" type="datetimeFigureOut">
              <a:rPr lang="en-US" smtClean="0"/>
              <a:t>27.09.16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8C31BB-161F-074D-803C-AF0B88BAA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04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34E2-BBB6-4D34-BB01-078E9AA25260}" type="datetimeFigureOut">
              <a:rPr lang="en-US" smtClean="0"/>
              <a:pPr/>
              <a:t>27.09.16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0276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27.09.16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.jpg"/><Relationship Id="rId5" Type="http://schemas.openxmlformats.org/officeDocument/2006/relationships/image" Target="../media/image3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2.jpg"/><Relationship Id="rId5" Type="http://schemas.openxmlformats.org/officeDocument/2006/relationships/chart" Target="../charts/chart6.xml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chart" Target="../charts/chart7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2.jpg"/><Relationship Id="rId5" Type="http://schemas.openxmlformats.org/officeDocument/2006/relationships/chart" Target="../charts/chart8.xml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chart" Target="../charts/chart9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7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2.jp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image" Target="../media/image25.jpeg"/><Relationship Id="rId7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2.jp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chart" Target="../charts/chart1.xml"/><Relationship Id="rId5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chart" Target="../charts/chart5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-26188"/>
            <a:ext cx="10369152" cy="68925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55576" y="3581400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С.В. </a:t>
            </a:r>
            <a:r>
              <a:rPr lang="ru-RU" sz="2400" dirty="0" err="1"/>
              <a:t>Килин</a:t>
            </a:r>
            <a:r>
              <a:rPr lang="ru-RU" sz="2400" dirty="0"/>
              <a:t> (заместитель министра образования, </a:t>
            </a:r>
          </a:p>
          <a:p>
            <a:pPr algn="ctr"/>
            <a:r>
              <a:rPr lang="ru-RU" sz="2400" dirty="0"/>
              <a:t>науки и молодежной политики Краснодарского края)</a:t>
            </a:r>
          </a:p>
        </p:txBody>
      </p:sp>
      <p:sp>
        <p:nvSpPr>
          <p:cNvPr id="3" name="Rectangle 2"/>
          <p:cNvSpPr/>
          <p:nvPr/>
        </p:nvSpPr>
        <p:spPr>
          <a:xfrm>
            <a:off x="2699792" y="5877272"/>
            <a:ext cx="374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cs typeface="Times New Roman" panose="02020603050405020304" pitchFamily="18" charset="0"/>
              </a:rPr>
              <a:t>28 </a:t>
            </a:r>
            <a:r>
              <a:rPr lang="ru-RU" dirty="0">
                <a:cs typeface="Times New Roman" panose="02020603050405020304" pitchFamily="18" charset="0"/>
              </a:rPr>
              <a:t>сентября 2016 год, город Москва</a:t>
            </a:r>
          </a:p>
        </p:txBody>
      </p:sp>
      <p:sp>
        <p:nvSpPr>
          <p:cNvPr id="4" name="Rectangle 3"/>
          <p:cNvSpPr/>
          <p:nvPr/>
        </p:nvSpPr>
        <p:spPr>
          <a:xfrm>
            <a:off x="378120" y="404664"/>
            <a:ext cx="8463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cs typeface="Times New Roman" panose="02020603050405020304" pitchFamily="18" charset="0"/>
              </a:rPr>
              <a:t>III </a:t>
            </a:r>
            <a:r>
              <a:rPr lang="ru-RU" sz="2800" b="1" dirty="0">
                <a:cs typeface="Times New Roman" panose="02020603050405020304" pitchFamily="18" charset="0"/>
              </a:rPr>
              <a:t>В</a:t>
            </a:r>
            <a:r>
              <a:rPr lang="ru-RU" sz="2800" b="1" dirty="0" smtClean="0">
                <a:cs typeface="Times New Roman" panose="02020603050405020304" pitchFamily="18" charset="0"/>
              </a:rPr>
              <a:t>сероссийская научно-практическая конференция </a:t>
            </a:r>
            <a:r>
              <a:rPr lang="ru-RU" sz="2800" b="1" dirty="0">
                <a:cs typeface="Times New Roman" panose="02020603050405020304" pitchFamily="18" charset="0"/>
              </a:rPr>
              <a:t>«Противодействие идеологии терроризма и экстремизма в </a:t>
            </a:r>
            <a:r>
              <a:rPr lang="ru-RU" sz="2800" b="1" dirty="0" smtClean="0">
                <a:cs typeface="Times New Roman" panose="02020603050405020304" pitchFamily="18" charset="0"/>
              </a:rPr>
              <a:t>образовательной </a:t>
            </a:r>
            <a:r>
              <a:rPr lang="ru-RU" sz="2800" b="1" dirty="0">
                <a:cs typeface="Times New Roman" panose="02020603050405020304" pitchFamily="18" charset="0"/>
              </a:rPr>
              <a:t>сфере и молодежной среде»</a:t>
            </a:r>
            <a:endParaRPr lang="en-US" sz="28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7333" y="2852936"/>
            <a:ext cx="8890256" cy="2629860"/>
          </a:xfrm>
          <a:prstGeom prst="rect">
            <a:avLst/>
          </a:prstGeom>
        </p:spPr>
      </p:pic>
      <p:sp>
        <p:nvSpPr>
          <p:cNvPr id="14" name="Title 3"/>
          <p:cNvSpPr txBox="1">
            <a:spLocks/>
          </p:cNvSpPr>
          <p:nvPr/>
        </p:nvSpPr>
        <p:spPr>
          <a:xfrm>
            <a:off x="533400" y="3183557"/>
            <a:ext cx="8077200" cy="132556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ru-RU" sz="3200" b="1" dirty="0">
                <a:solidFill>
                  <a:schemeClr val="bg1"/>
                </a:solidFill>
              </a:rPr>
              <a:t>Формы и методы информационного противодействия идеологии экстремизма в образовательной </a:t>
            </a:r>
            <a:r>
              <a:rPr lang="ru-RU" sz="3200" b="1" dirty="0" smtClean="0">
                <a:solidFill>
                  <a:schemeClr val="bg1"/>
                </a:solidFill>
              </a:rPr>
              <a:t>среде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и молодёжной среде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138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00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0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-26188"/>
            <a:ext cx="10369152" cy="78476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260648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Министерство образования, науки и молодежной политики Краснодарского </a:t>
            </a:r>
            <a:r>
              <a:rPr lang="ru-RU" sz="28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края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0" y="5589240"/>
            <a:ext cx="9144000" cy="12461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Neue LT CYR 57 Cond" pitchFamily="2" charset="-52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0" y="5445224"/>
            <a:ext cx="9144000" cy="13880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800" b="1" dirty="0" smtClean="0">
                <a:solidFill>
                  <a:srgbClr val="002060"/>
                </a:solidFill>
              </a:rPr>
              <a:t>За время обучения в 2016 – 2017 годах предполагается охватить 100% целевой аудитории специалистов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106611668"/>
              </p:ext>
            </p:extLst>
          </p:nvPr>
        </p:nvGraphicFramePr>
        <p:xfrm>
          <a:off x="-612576" y="908720"/>
          <a:ext cx="9577064" cy="489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37423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-26188"/>
            <a:ext cx="10369152" cy="784767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260648"/>
            <a:ext cx="9144000" cy="1262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Гражданское и межнациональное согласие как основополагающий  фактор развития современного российского общества 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>
          <a:xfrm>
            <a:off x="0" y="6021288"/>
            <a:ext cx="9144000" cy="11430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endParaRPr lang="ru-RU" sz="2400" dirty="0" smtClean="0">
              <a:solidFill>
                <a:srgbClr val="000000"/>
              </a:solidFill>
            </a:endParaRPr>
          </a:p>
          <a:p>
            <a:pPr algn="ctr">
              <a:lnSpc>
                <a:spcPct val="80000"/>
              </a:lnSpc>
            </a:pPr>
            <a:endParaRPr lang="ru-RU" sz="2400" dirty="0">
              <a:solidFill>
                <a:srgbClr val="000000"/>
              </a:solidFill>
            </a:endParaRPr>
          </a:p>
          <a:p>
            <a:pPr algn="ctr">
              <a:lnSpc>
                <a:spcPct val="80000"/>
              </a:lnSpc>
            </a:pPr>
            <a:endParaRPr lang="ru-RU" sz="2400" dirty="0" smtClean="0">
              <a:solidFill>
                <a:srgbClr val="000000"/>
              </a:solidFill>
            </a:endParaRPr>
          </a:p>
          <a:p>
            <a:pPr algn="ctr">
              <a:lnSpc>
                <a:spcPct val="80000"/>
              </a:lnSpc>
            </a:pPr>
            <a:endParaRPr lang="ru-RU" sz="2400" dirty="0">
              <a:solidFill>
                <a:srgbClr val="00000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sz="2400" dirty="0" smtClean="0">
                <a:solidFill>
                  <a:srgbClr val="000000"/>
                </a:solidFill>
              </a:rPr>
              <a:t>В Краснодарском крае проживают представители </a:t>
            </a:r>
          </a:p>
          <a:p>
            <a:pPr algn="ctr">
              <a:lnSpc>
                <a:spcPct val="80000"/>
              </a:lnSpc>
            </a:pPr>
            <a:r>
              <a:rPr lang="ru-RU" sz="2400" dirty="0" smtClean="0">
                <a:solidFill>
                  <a:srgbClr val="000000"/>
                </a:solidFill>
              </a:rPr>
              <a:t>124 национальностей.</a:t>
            </a:r>
          </a:p>
          <a:p>
            <a:pPr algn="ctr">
              <a:lnSpc>
                <a:spcPct val="80000"/>
              </a:lnSpc>
            </a:pPr>
            <a:r>
              <a:rPr lang="ru-RU" sz="2400" dirty="0" smtClean="0">
                <a:solidFill>
                  <a:srgbClr val="000000"/>
                </a:solidFill>
              </a:rPr>
              <a:t>5 226 647 человек, из них 1 096 440 – молодёжь.</a:t>
            </a:r>
          </a:p>
          <a:p>
            <a:pPr algn="ctr">
              <a:lnSpc>
                <a:spcPct val="80000"/>
              </a:lnSpc>
            </a:pPr>
            <a:endParaRPr lang="ru-RU" sz="2200" dirty="0" smtClean="0">
              <a:solidFill>
                <a:srgbClr val="000000"/>
              </a:solidFill>
            </a:endParaRPr>
          </a:p>
          <a:p>
            <a:pPr algn="ctr">
              <a:lnSpc>
                <a:spcPct val="80000"/>
              </a:lnSpc>
            </a:pPr>
            <a:endParaRPr lang="ru-RU" sz="22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8" name="Диаграмма 3"/>
          <p:cNvGraphicFramePr/>
          <p:nvPr>
            <p:extLst>
              <p:ext uri="{D42A27DB-BD31-4B8C-83A1-F6EECF244321}">
                <p14:modId xmlns:p14="http://schemas.microsoft.com/office/powerpoint/2010/main" val="2540507360"/>
              </p:ext>
            </p:extLst>
          </p:nvPr>
        </p:nvGraphicFramePr>
        <p:xfrm>
          <a:off x="214282" y="1556792"/>
          <a:ext cx="8643998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0479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-26188"/>
            <a:ext cx="10369152" cy="784767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143265"/>
            <a:ext cx="914400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Исследовательская работа </a:t>
            </a:r>
            <a:r>
              <a:rPr lang="ru-RU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по изучению проблематики распространения экстремизма в подростково-молодежной </a:t>
            </a:r>
            <a:r>
              <a:rPr lang="ru-RU" sz="28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среде на </a:t>
            </a:r>
            <a:r>
              <a:rPr lang="ru-RU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территории Краснодарского края </a:t>
            </a:r>
            <a:endParaRPr lang="en-US" sz="2800" b="1" dirty="0">
              <a:solidFill>
                <a:srgbClr val="000000"/>
              </a:solidFill>
            </a:endParaRPr>
          </a:p>
        </p:txBody>
      </p:sp>
      <p:pic>
        <p:nvPicPr>
          <p:cNvPr id="6" name="Picture 2" descr="C:\Users\2\Desktop\С.В. Килин\Доклад ПЭД в МСК\Слайды\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7091" y="1772816"/>
            <a:ext cx="3700853" cy="5224946"/>
          </a:xfrm>
          <a:prstGeom prst="rect">
            <a:avLst/>
          </a:prstGeom>
          <a:noFill/>
        </p:spPr>
      </p:pic>
      <p:sp>
        <p:nvSpPr>
          <p:cNvPr id="8" name="Прямоугольник 5"/>
          <p:cNvSpPr/>
          <p:nvPr/>
        </p:nvSpPr>
        <p:spPr>
          <a:xfrm>
            <a:off x="4214810" y="1772816"/>
            <a:ext cx="492919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dirty="0" smtClean="0">
                <a:solidFill>
                  <a:srgbClr val="000000"/>
                </a:solidFill>
              </a:rPr>
              <a:t>Сборник «Экстремизм и </a:t>
            </a:r>
            <a:r>
              <a:rPr lang="ru-RU" sz="2000" dirty="0" err="1" smtClean="0">
                <a:solidFill>
                  <a:srgbClr val="000000"/>
                </a:solidFill>
              </a:rPr>
              <a:t>этносоциальные</a:t>
            </a:r>
            <a:r>
              <a:rPr lang="ru-RU" sz="2000" dirty="0" smtClean="0">
                <a:solidFill>
                  <a:srgbClr val="000000"/>
                </a:solidFill>
              </a:rPr>
              <a:t> конфликты в молодежной среде</a:t>
            </a:r>
          </a:p>
          <a:p>
            <a:pPr algn="ctr">
              <a:lnSpc>
                <a:spcPct val="90000"/>
              </a:lnSpc>
            </a:pPr>
            <a:r>
              <a:rPr lang="ru-RU" sz="2000" dirty="0" smtClean="0">
                <a:solidFill>
                  <a:srgbClr val="000000"/>
                </a:solidFill>
              </a:rPr>
              <a:t> полиэтнического региона»</a:t>
            </a:r>
          </a:p>
          <a:p>
            <a:pPr algn="ctr">
              <a:lnSpc>
                <a:spcPct val="90000"/>
              </a:lnSpc>
            </a:pPr>
            <a:endParaRPr lang="ru-RU" sz="2000" dirty="0" smtClean="0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ru-RU" sz="2000" i="1" dirty="0" smtClean="0">
                <a:solidFill>
                  <a:schemeClr val="bg1">
                    <a:lumMod val="50000"/>
                  </a:schemeClr>
                </a:solidFill>
              </a:rPr>
              <a:t>Разработан при содействии:</a:t>
            </a:r>
          </a:p>
          <a:p>
            <a:pPr algn="ctr">
              <a:lnSpc>
                <a:spcPct val="90000"/>
              </a:lnSpc>
            </a:pPr>
            <a:endParaRPr lang="ru-RU" sz="20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lnSpc>
                <a:spcPct val="90000"/>
              </a:lnSpc>
            </a:pP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– Общественный совет при ГУ МВД</a:t>
            </a:r>
          </a:p>
          <a:p>
            <a:pPr algn="ctr">
              <a:lnSpc>
                <a:spcPct val="90000"/>
              </a:lnSpc>
            </a:pP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России по Краснодарскому краю,</a:t>
            </a:r>
          </a:p>
          <a:p>
            <a:pPr algn="ctr">
              <a:lnSpc>
                <a:spcPct val="90000"/>
              </a:lnSpc>
            </a:pPr>
            <a:endParaRPr lang="ru-RU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lnSpc>
                <a:spcPct val="90000"/>
              </a:lnSpc>
            </a:pP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– Институт социологии РАН, </a:t>
            </a:r>
          </a:p>
          <a:p>
            <a:pPr algn="ctr">
              <a:lnSpc>
                <a:spcPct val="90000"/>
              </a:lnSpc>
            </a:pPr>
            <a:endParaRPr lang="ru-RU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lnSpc>
                <a:spcPct val="90000"/>
              </a:lnSpc>
            </a:pP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– ФГБОУ ВО «Кубанский</a:t>
            </a:r>
          </a:p>
          <a:p>
            <a:pPr algn="ctr">
              <a:lnSpc>
                <a:spcPct val="90000"/>
              </a:lnSpc>
            </a:pP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государственный университет», </a:t>
            </a:r>
          </a:p>
          <a:p>
            <a:pPr algn="ctr">
              <a:lnSpc>
                <a:spcPct val="90000"/>
              </a:lnSpc>
            </a:pPr>
            <a:endParaRPr lang="ru-RU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lnSpc>
                <a:spcPct val="90000"/>
              </a:lnSpc>
            </a:pP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– Министерство образования, науки</a:t>
            </a:r>
          </a:p>
          <a:p>
            <a:pPr algn="ctr">
              <a:lnSpc>
                <a:spcPct val="90000"/>
              </a:lnSpc>
            </a:pP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и молодежной политики</a:t>
            </a:r>
          </a:p>
          <a:p>
            <a:pPr algn="ctr">
              <a:lnSpc>
                <a:spcPct val="90000"/>
              </a:lnSpc>
            </a:pP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Краснодарского края, </a:t>
            </a:r>
          </a:p>
          <a:p>
            <a:pPr algn="ctr">
              <a:lnSpc>
                <a:spcPct val="90000"/>
              </a:lnSpc>
            </a:pPr>
            <a:endParaRPr lang="ru-RU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lnSpc>
                <a:spcPct val="90000"/>
              </a:lnSpc>
            </a:pP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– ГУ МВД России по Краснодарскому краю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79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-26188"/>
            <a:ext cx="10369152" cy="784767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143265"/>
            <a:ext cx="9144000" cy="1485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Результаты исследовательской работы по изучению проблематики распространения экстремизма в подростково-молодежной среде</a:t>
            </a:r>
            <a:br>
              <a:rPr lang="ru-RU" sz="2800" b="1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на территории Краснодарского края 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11" name="Подзаголовок 4"/>
          <p:cNvSpPr txBox="1">
            <a:spLocks/>
          </p:cNvSpPr>
          <p:nvPr/>
        </p:nvSpPr>
        <p:spPr>
          <a:xfrm>
            <a:off x="0" y="1656184"/>
            <a:ext cx="9144000" cy="36582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smtClean="0">
                <a:solidFill>
                  <a:schemeClr val="accent1"/>
                </a:solidFill>
              </a:rPr>
              <a:t>Насколько часто вы пользуетесь Интернетом?</a:t>
            </a:r>
          </a:p>
          <a:p>
            <a:pPr marL="0" indent="0" algn="ctr">
              <a:buNone/>
            </a:pPr>
            <a:endParaRPr lang="ru-RU" sz="2800" b="1" dirty="0" smtClean="0">
              <a:solidFill>
                <a:schemeClr val="accent1"/>
              </a:solidFill>
            </a:endParaRPr>
          </a:p>
        </p:txBody>
      </p:sp>
      <p:graphicFrame>
        <p:nvGraphicFramePr>
          <p:cNvPr id="12" name="Диаграмма 5"/>
          <p:cNvGraphicFramePr/>
          <p:nvPr>
            <p:extLst>
              <p:ext uri="{D42A27DB-BD31-4B8C-83A1-F6EECF244321}">
                <p14:modId xmlns:p14="http://schemas.microsoft.com/office/powerpoint/2010/main" val="1048792684"/>
              </p:ext>
            </p:extLst>
          </p:nvPr>
        </p:nvGraphicFramePr>
        <p:xfrm>
          <a:off x="-1214478" y="1700808"/>
          <a:ext cx="10358478" cy="5286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572000" y="6165304"/>
            <a:ext cx="4143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</a:rPr>
              <a:t>В опросе участвовало: 2467 человек</a:t>
            </a:r>
            <a:endParaRPr lang="ru-RU" sz="20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873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-26188"/>
            <a:ext cx="10369152" cy="784767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260648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cs typeface="Times New Roman" panose="02020603050405020304" pitchFamily="18" charset="0"/>
              </a:rPr>
              <a:t>Министерство образования, науки и молодежной политики Краснодарского </a:t>
            </a:r>
            <a:r>
              <a:rPr lang="ru-RU" sz="3200" b="1" dirty="0" smtClean="0">
                <a:cs typeface="Times New Roman" panose="02020603050405020304" pitchFamily="18" charset="0"/>
              </a:rPr>
              <a:t>края</a:t>
            </a:r>
            <a:endParaRPr lang="en-US" sz="3200" b="1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0" y="1304188"/>
            <a:ext cx="9144000" cy="8286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4F81BD"/>
                </a:solidFill>
                <a:cs typeface="Times New Roman" panose="02020603050405020304" pitchFamily="18" charset="0"/>
              </a:rPr>
              <a:t>Научно-практическая конференция «Стабильность и порядок</a:t>
            </a: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4F81BD"/>
                </a:solidFill>
                <a:cs typeface="Times New Roman" panose="02020603050405020304" pitchFamily="18" charset="0"/>
              </a:rPr>
              <a:t>в современном обществе. Вызовы и угрозы»</a:t>
            </a:r>
          </a:p>
        </p:txBody>
      </p:sp>
      <p:graphicFrame>
        <p:nvGraphicFramePr>
          <p:cNvPr id="8" name="Диаграмма 3"/>
          <p:cNvGraphicFramePr/>
          <p:nvPr>
            <p:extLst>
              <p:ext uri="{D42A27DB-BD31-4B8C-83A1-F6EECF244321}">
                <p14:modId xmlns:p14="http://schemas.microsoft.com/office/powerpoint/2010/main" val="1237468894"/>
              </p:ext>
            </p:extLst>
          </p:nvPr>
        </p:nvGraphicFramePr>
        <p:xfrm>
          <a:off x="357158" y="2091058"/>
          <a:ext cx="4214842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85720" y="5602014"/>
            <a:ext cx="8858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Участники: представители органов власти, силовых структур, министерства юстиции,</a:t>
            </a:r>
          </a:p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АТК, научного сообщества, образовательных, общественных, религиозных организаций,</a:t>
            </a:r>
          </a:p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национально-культурных объединений и др.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32" y="3019752"/>
            <a:ext cx="47148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– 5415 человек приняли участие</a:t>
            </a:r>
          </a:p>
          <a:p>
            <a:endParaRPr lang="ru-RU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– до конца года планируется, что более</a:t>
            </a:r>
          </a:p>
          <a:p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10 000 человек примут участие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13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-26188"/>
            <a:ext cx="10369152" cy="78476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260648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cs typeface="Times New Roman" panose="02020603050405020304" pitchFamily="18" charset="0"/>
              </a:rPr>
              <a:t>Научно-практические конференции «Стабильность и порядок в современном обществе. Вызовы и угрозы»</a:t>
            </a:r>
            <a:endParaRPr lang="en-US" sz="2800" b="1" dirty="0"/>
          </a:p>
        </p:txBody>
      </p:sp>
      <p:pic>
        <p:nvPicPr>
          <p:cNvPr id="10" name="Picture 5" descr="C:\Users\2\Desktop\С.В. Килин\Доклад ПЭД в МСК\Слайды\4_1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02954" y="1258333"/>
            <a:ext cx="3817838" cy="2530707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</p:pic>
      <p:pic>
        <p:nvPicPr>
          <p:cNvPr id="12" name="Picture 6" descr="C:\Users\2\Desktop\С.В. Килин\Доклад ПЭД в МСК\Слайды\4_2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644008" y="1261834"/>
            <a:ext cx="3728538" cy="2527206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</p:pic>
      <p:pic>
        <p:nvPicPr>
          <p:cNvPr id="15" name="Picture 7" descr="C:\Users\2\Desktop\С.В. Килин\Доклад ПЭД в МСК\Слайды\4_3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01288" y="4005064"/>
            <a:ext cx="3826696" cy="244453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</p:pic>
      <p:pic>
        <p:nvPicPr>
          <p:cNvPr id="17" name="Picture 8" descr="C:\Users\2\Desktop\С.В. Килин\Доклад ПЭД в МСК\Слайды\4_4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4667374" y="4005064"/>
            <a:ext cx="3721050" cy="244827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66510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-26188"/>
            <a:ext cx="10369152" cy="78476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260648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00"/>
                </a:solidFill>
                <a:cs typeface="Times New Roman" panose="02020603050405020304" pitchFamily="18" charset="0"/>
              </a:rPr>
              <a:t>Министерство образования, науки и молодежной политики Краснодарского </a:t>
            </a:r>
            <a:r>
              <a:rPr lang="ru-RU" sz="3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края 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14282" y="1383542"/>
            <a:ext cx="8715436" cy="535782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ru-RU" sz="2400" b="1" dirty="0" smtClean="0">
              <a:solidFill>
                <a:schemeClr val="accent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sz="2400" b="1" dirty="0" smtClean="0">
                <a:solidFill>
                  <a:schemeClr val="accent1"/>
                </a:solidFill>
              </a:rPr>
              <a:t>Мероприятия, реализуемые на территории 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2400" b="1" dirty="0" smtClean="0">
                <a:solidFill>
                  <a:schemeClr val="accent1"/>
                </a:solidFill>
              </a:rPr>
              <a:t>Краснодарского края:</a:t>
            </a:r>
          </a:p>
          <a:p>
            <a:pPr marL="0" indent="0" algn="ctr">
              <a:buFont typeface="Arial" pitchFamily="34" charset="0"/>
              <a:buNone/>
            </a:pPr>
            <a:endParaRPr lang="ru-RU" sz="2400" b="1" dirty="0" smtClean="0">
              <a:solidFill>
                <a:schemeClr val="accent1"/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126 муниципальных форумов и слетов.</a:t>
            </a:r>
          </a:p>
          <a:p>
            <a:pPr algn="ctr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Проект по развитию дворовых видов спорта «Прорыв».</a:t>
            </a:r>
          </a:p>
          <a:p>
            <a:pPr algn="ctr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Кубанская лига дебатов.</a:t>
            </a:r>
          </a:p>
          <a:p>
            <a:pPr algn="ctr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Школьный ученический совет.</a:t>
            </a:r>
          </a:p>
          <a:p>
            <a:pPr algn="ctr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Студенческий совет.</a:t>
            </a:r>
          </a:p>
          <a:p>
            <a:pPr algn="ctr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«Литературная Кубань». </a:t>
            </a:r>
          </a:p>
          <a:p>
            <a:pPr algn="ctr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Почетная Вахта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П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амяти «Пост №1» и др.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799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-26188"/>
            <a:ext cx="10369152" cy="78476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260648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cs typeface="Times New Roman" panose="02020603050405020304" pitchFamily="18" charset="0"/>
              </a:rPr>
              <a:t>Научно-практические конференции «Стабильность и порядок в современном обществе. Вызовы и угрозы»</a:t>
            </a:r>
            <a:endParaRPr lang="en-US" sz="2800" b="1" dirty="0"/>
          </a:p>
        </p:txBody>
      </p:sp>
      <p:pic>
        <p:nvPicPr>
          <p:cNvPr id="18" name="Picture 5" descr="C:\Users\2\Desktop\С.В. Килин\Доклад ПЭД в МСК\Слайды\4_1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37035" y="1295350"/>
            <a:ext cx="3946007" cy="2564904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9" name="Picture 6" descr="C:\Users\2\Desktop\С.В. Килин\Доклад ПЭД в МСК\Слайды\4_2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640466" y="1293646"/>
            <a:ext cx="3948629" cy="256660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0" name="Picture 7" descr="C:\Users\2\Desktop\С.В. Килин\Доклад ПЭД в МСК\Слайды\4_3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37035" y="4032448"/>
            <a:ext cx="3946007" cy="2564904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1" name="Picture 8" descr="C:\Users\2\Desktop\С.В. Килин\Доклад ПЭД в МСК\Слайды\4_4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4645834" y="4032448"/>
            <a:ext cx="3943261" cy="2564904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6621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-26188"/>
            <a:ext cx="10369152" cy="78476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260648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cs typeface="Times New Roman" panose="02020603050405020304" pitchFamily="18" charset="0"/>
              </a:rPr>
              <a:t>III </a:t>
            </a:r>
            <a:r>
              <a:rPr lang="ru-RU" sz="2800" b="1" dirty="0">
                <a:cs typeface="Times New Roman" panose="02020603050405020304" pitchFamily="18" charset="0"/>
              </a:rPr>
              <a:t>Всероссийская научно-практическая конференция «Противодействие идеологии терроризма и экстремизма в образовательной сфере </a:t>
            </a:r>
            <a:endParaRPr lang="ru-RU" sz="2800" b="1" dirty="0" smtClean="0"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cs typeface="Times New Roman" panose="02020603050405020304" pitchFamily="18" charset="0"/>
              </a:rPr>
              <a:t>и </a:t>
            </a:r>
            <a:r>
              <a:rPr lang="ru-RU" sz="2800" b="1" dirty="0">
                <a:cs typeface="Times New Roman" panose="02020603050405020304" pitchFamily="18" charset="0"/>
              </a:rPr>
              <a:t>молодежной среде»</a:t>
            </a:r>
            <a:endParaRPr lang="en-US" sz="2800" b="1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23528" y="1484784"/>
            <a:ext cx="8579296" cy="4896544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ru-RU" sz="6000" dirty="0" smtClean="0">
              <a:cs typeface="Times New Roman" panose="02020603050405020304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sz="4300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>Формы и методы информационного противодействия идеологии экстремизма в образовательной среде и молодёжной среде</a:t>
            </a:r>
          </a:p>
          <a:p>
            <a:pPr marL="0" indent="0" algn="ctr">
              <a:buFont typeface="Arial" pitchFamily="34" charset="0"/>
              <a:buNone/>
            </a:pPr>
            <a:endParaRPr lang="ru-RU" sz="4300" dirty="0" smtClean="0">
              <a:solidFill>
                <a:schemeClr val="bg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sz="2600" b="1" dirty="0" smtClean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Сергей Владимирович </a:t>
            </a:r>
            <a:r>
              <a:rPr lang="ru-RU" sz="2600" b="1" dirty="0" err="1" smtClean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Килин</a:t>
            </a:r>
            <a:r>
              <a:rPr lang="ru-RU" sz="2600" b="1" dirty="0" smtClean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  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2600" dirty="0" smtClean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заместитель министра образования, науки и молодежной политики Краснодарского края</a:t>
            </a:r>
          </a:p>
          <a:p>
            <a:pPr marL="0" indent="0" algn="ctr">
              <a:buFont typeface="Arial" pitchFamily="34" charset="0"/>
              <a:buNone/>
            </a:pPr>
            <a:endParaRPr lang="ru-RU" sz="2600" dirty="0" smtClean="0">
              <a:solidFill>
                <a:schemeClr val="bg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sz="2600" dirty="0" smtClean="0">
                <a:solidFill>
                  <a:srgbClr val="4F81BD"/>
                </a:solidFill>
                <a:cs typeface="Times New Roman" panose="02020603050405020304" pitchFamily="18" charset="0"/>
              </a:rPr>
              <a:t>Благодарим за внимание!  </a:t>
            </a:r>
          </a:p>
          <a:p>
            <a:pPr marL="0" indent="0" algn="ctr">
              <a:buFont typeface="Arial" pitchFamily="34" charset="0"/>
              <a:buNone/>
            </a:pPr>
            <a:endParaRPr lang="ru-RU" sz="1600" dirty="0" smtClean="0"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936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-26188"/>
            <a:ext cx="10369152" cy="7847676"/>
          </a:xfrm>
          <a:prstGeom prst="rect">
            <a:avLst/>
          </a:prstGeom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454173137"/>
              </p:ext>
            </p:extLst>
          </p:nvPr>
        </p:nvGraphicFramePr>
        <p:xfrm>
          <a:off x="0" y="1340768"/>
          <a:ext cx="896448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6"/>
          <p:cNvGraphicFramePr/>
          <p:nvPr/>
        </p:nvGraphicFramePr>
        <p:xfrm>
          <a:off x="647056" y="3284984"/>
          <a:ext cx="8496944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-27732" y="608458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0000"/>
                </a:solidFill>
              </a:rPr>
              <a:t>«Группа риска»: молодёжь в возрасте от 14 до 30 лет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28384" y="5661248"/>
            <a:ext cx="7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Июль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232015" y="1196752"/>
            <a:ext cx="66245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Статистика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преступлений экстремистской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направленности </a:t>
            </a:r>
          </a:p>
          <a:p>
            <a:pPr algn="ctr"/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 территории Российской Федерации по годам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1663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Современные  мировые тенденции </a:t>
            </a:r>
            <a:r>
              <a:rPr lang="ru-RU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экстремизации</a:t>
            </a:r>
            <a:r>
              <a:rPr lang="ru-RU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: </a:t>
            </a:r>
            <a:br>
              <a:rPr lang="ru-RU" sz="2800" b="1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участники, география, риски и формы проявления</a:t>
            </a:r>
            <a:endParaRPr lang="en-US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9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-26188"/>
            <a:ext cx="10369152" cy="784767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11663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Российская история экстремистских проявлений</a:t>
            </a:r>
            <a:endParaRPr lang="en-US" sz="2800" b="1" dirty="0">
              <a:solidFill>
                <a:srgbClr val="000000"/>
              </a:solidFill>
            </a:endParaRPr>
          </a:p>
        </p:txBody>
      </p:sp>
      <p:pic>
        <p:nvPicPr>
          <p:cNvPr id="8" name="Picture 2" descr="C:\Users\2\Desktop\С.В. Килин\Доклад ПЭД в МСК\Слайды\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052737"/>
            <a:ext cx="6264696" cy="547260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9" name="Picture 8" descr="C:\Users\2\Desktop\С.В. Килин\Доклад ПЭД в МСК\Слайды\4_2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524213" y="1052736"/>
            <a:ext cx="2476841" cy="173938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1" name="Picture 6" descr="C:\Users\2\Desktop\С.В. Килин\Доклад ПЭД в МСК\Слайды\4_2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516216" y="2924944"/>
            <a:ext cx="2484838" cy="173938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4" name="Picture 6" descr="C:\Users\2\Desktop\С.В. Килин\Доклад ПЭД в МСК\Слайды\4_2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516216" y="4797152"/>
            <a:ext cx="2484838" cy="173938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6126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-26188"/>
            <a:ext cx="10369152" cy="784767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260648"/>
            <a:ext cx="9144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00"/>
                </a:solidFill>
                <a:cs typeface="Times New Roman" panose="02020603050405020304" pitchFamily="18" charset="0"/>
              </a:rPr>
              <a:t>Профилактика 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15" name="Подзаголовок 4"/>
          <p:cNvSpPr txBox="1">
            <a:spLocks/>
          </p:cNvSpPr>
          <p:nvPr/>
        </p:nvSpPr>
        <p:spPr>
          <a:xfrm>
            <a:off x="395536" y="476672"/>
            <a:ext cx="8352928" cy="5733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/>
              <a:t>Министерством образования науки и молодежной политики Краснодарского края организована работа по систематическому мониторингу ресурсов в сети Интернет </a:t>
            </a:r>
          </a:p>
          <a:p>
            <a:endParaRPr lang="ru-RU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pPr algn="ctr"/>
            <a:r>
              <a:rPr lang="ru-RU" sz="2400" dirty="0" smtClean="0">
                <a:solidFill>
                  <a:srgbClr val="000000"/>
                </a:solidFill>
              </a:rPr>
              <a:t>Материалы направлены для экспертизы в ЦПЭ ГУ МВД России по Краснодарскому краю </a:t>
            </a:r>
            <a:endParaRPr lang="ru-RU" dirty="0" smtClean="0">
              <a:solidFill>
                <a:srgbClr val="000000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61800652"/>
              </p:ext>
            </p:extLst>
          </p:nvPr>
        </p:nvGraphicFramePr>
        <p:xfrm>
          <a:off x="395536" y="2492896"/>
          <a:ext cx="8712968" cy="2633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9300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-26188"/>
            <a:ext cx="10369152" cy="748763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260648"/>
            <a:ext cx="9144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00"/>
                </a:solidFill>
                <a:cs typeface="Times New Roman" panose="02020603050405020304" pitchFamily="18" charset="0"/>
              </a:rPr>
              <a:t>Профилактика 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11" name="Дуга 5"/>
          <p:cNvSpPr/>
          <p:nvPr/>
        </p:nvSpPr>
        <p:spPr>
          <a:xfrm>
            <a:off x="683568" y="2924944"/>
            <a:ext cx="5724128" cy="2520280"/>
          </a:xfrm>
          <a:prstGeom prst="arc">
            <a:avLst>
              <a:gd name="adj1" fmla="val 14097293"/>
              <a:gd name="adj2" fmla="val 10197873"/>
            </a:avLst>
          </a:prstGeom>
          <a:solidFill>
            <a:schemeClr val="tx2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Подзаголовок 4"/>
          <p:cNvSpPr txBox="1">
            <a:spLocks/>
          </p:cNvSpPr>
          <p:nvPr/>
        </p:nvSpPr>
        <p:spPr>
          <a:xfrm>
            <a:off x="323528" y="1124744"/>
            <a:ext cx="8352928" cy="7920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/>
              <a:t>Результаты мониторинга и экспертиз Центра Профилактики Экстремизма в 2015 году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1720" y="5661248"/>
            <a:ext cx="21959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43 материала</a:t>
            </a:r>
          </a:p>
          <a:p>
            <a:pPr algn="ctr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признаны судом</a:t>
            </a:r>
          </a:p>
          <a:p>
            <a:pPr algn="ctr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экстремистскими </a:t>
            </a:r>
            <a:endParaRPr lang="ru-RU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2200" y="2636912"/>
            <a:ext cx="26162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78 материалов</a:t>
            </a:r>
          </a:p>
          <a:p>
            <a:pPr algn="ctr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удалены по решению</a:t>
            </a:r>
          </a:p>
          <a:p>
            <a:pPr algn="ctr"/>
            <a:r>
              <a:rPr lang="ru-RU" sz="2000" b="1" dirty="0" err="1" smtClean="0">
                <a:solidFill>
                  <a:schemeClr val="bg1">
                    <a:lumMod val="50000"/>
                  </a:schemeClr>
                </a:solidFill>
              </a:rPr>
              <a:t>Роскомнадзора</a:t>
            </a:r>
            <a:endParaRPr lang="ru-RU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7" name="Диаграмма 3"/>
          <p:cNvGraphicFramePr/>
          <p:nvPr>
            <p:extLst>
              <p:ext uri="{D42A27DB-BD31-4B8C-83A1-F6EECF244321}">
                <p14:modId xmlns:p14="http://schemas.microsoft.com/office/powerpoint/2010/main" val="4094927426"/>
              </p:ext>
            </p:extLst>
          </p:nvPr>
        </p:nvGraphicFramePr>
        <p:xfrm>
          <a:off x="107504" y="2060848"/>
          <a:ext cx="638403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0131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Graphic spid="1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2146014" y="2450815"/>
            <a:ext cx="5486400" cy="1041969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r>
              <a:rPr lang="en-US" sz="3200" b="1" dirty="0" smtClean="0">
                <a:solidFill>
                  <a:prstClr val="white"/>
                </a:solidFill>
              </a:rPr>
              <a:t>Organize with Sections</a:t>
            </a:r>
            <a:endParaRPr lang="en-US" sz="3200" dirty="0">
              <a:solidFill>
                <a:prstClr val="white"/>
              </a:solidFill>
            </a:endParaRPr>
          </a:p>
        </p:txBody>
      </p:sp>
      <p:pic>
        <p:nvPicPr>
          <p:cNvPr id="12" name="Picture 11" descr="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-26188"/>
            <a:ext cx="10369152" cy="698358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260648"/>
            <a:ext cx="9144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00"/>
                </a:solidFill>
                <a:cs typeface="Times New Roman" panose="02020603050405020304" pitchFamily="18" charset="0"/>
              </a:rPr>
              <a:t>Группа риска </a:t>
            </a:r>
            <a:r>
              <a:rPr lang="ru-RU" sz="3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20" name="Подзаголовок 4"/>
          <p:cNvSpPr txBox="1">
            <a:spLocks/>
          </p:cNvSpPr>
          <p:nvPr/>
        </p:nvSpPr>
        <p:spPr>
          <a:xfrm>
            <a:off x="395536" y="1412776"/>
            <a:ext cx="8352928" cy="50405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Статистика интернет-среды в России:</a:t>
            </a:r>
          </a:p>
          <a:p>
            <a:pPr marL="0" indent="0">
              <a:buNone/>
            </a:pPr>
            <a:endParaRPr lang="ru-RU" sz="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– 90% детей – пользователи социальных сетей;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– начинают пользоваться с 9 лет;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– пик общения приходится на 13-16 лет;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– наиболее популярный контент: игры, фильмы, музыка</a:t>
            </a:r>
          </a:p>
          <a:p>
            <a:pPr marL="0" indent="0">
              <a:buNone/>
            </a:pPr>
            <a:endParaRPr lang="ru-RU" sz="2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1" name="Picture 2" descr="C:\Users\2\Desktop\С.В. Килин\Доклад ПЭД в МСК\Слайды\17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252" y="4429132"/>
            <a:ext cx="2773674" cy="2000244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</p:pic>
      <p:pic>
        <p:nvPicPr>
          <p:cNvPr id="22" name="Picture 2" descr="C:\Users\2\Desktop\С.В. Килин\Доклад ПЭД в МСК\Слайды\17_1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166481" y="4429132"/>
            <a:ext cx="2773671" cy="2000244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</p:pic>
      <p:pic>
        <p:nvPicPr>
          <p:cNvPr id="23" name="Picture 2" descr="C:\Users\2\Desktop\С.В. Килин\Доклад ПЭД в МСК\Слайды\17_1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156176" y="4429132"/>
            <a:ext cx="2773671" cy="2000244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34969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45820"/>
            <a:ext cx="10369152" cy="784767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260648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cs typeface="Times New Roman" panose="02020603050405020304" pitchFamily="18" charset="0"/>
              </a:rPr>
              <a:t>Предпосылки распространения идей</a:t>
            </a:r>
            <a:br>
              <a:rPr lang="ru-RU" sz="2800" b="1" dirty="0">
                <a:cs typeface="Times New Roman" panose="02020603050405020304" pitchFamily="18" charset="0"/>
              </a:rPr>
            </a:br>
            <a:r>
              <a:rPr lang="ru-RU" sz="2800" b="1" dirty="0">
                <a:cs typeface="Times New Roman" panose="02020603050405020304" pitchFamily="18" charset="0"/>
              </a:rPr>
              <a:t> экстремизма и терроризма в России 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1988840"/>
            <a:ext cx="313184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Социально-экономические:</a:t>
            </a:r>
          </a:p>
          <a:p>
            <a:pPr algn="ctr"/>
            <a:endParaRPr lang="ru-RU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ru-RU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значительное расслоение общества по уровню материального достатка; 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в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ысокий  уровень безработицы;</a:t>
            </a:r>
            <a:endParaRPr lang="ru-RU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ru-RU" sz="17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3848" y="1988840"/>
            <a:ext cx="280831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Идеологические:</a:t>
            </a:r>
          </a:p>
          <a:p>
            <a:pPr algn="ctr"/>
            <a:endParaRPr lang="ru-RU" sz="1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идеологический вакуум;</a:t>
            </a:r>
          </a:p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возможность манипуляции общественным сознанием;</a:t>
            </a:r>
          </a:p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устаревшие методы</a:t>
            </a:r>
          </a:p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работе с молодежью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;</a:t>
            </a:r>
            <a:endParaRPr lang="ru-RU" sz="1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8184" y="1988840"/>
            <a:ext cx="291581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Мировоззренческие:</a:t>
            </a:r>
          </a:p>
          <a:p>
            <a:pPr algn="ctr"/>
            <a:endParaRPr lang="ru-RU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распад прежней системы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ценностей</a:t>
            </a:r>
            <a:r>
              <a:rPr lang="ru-RU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 </a:t>
            </a:r>
          </a:p>
          <a:p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нарастание чувства ущемления национального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достоинства.</a:t>
            </a:r>
            <a:endParaRPr lang="ru-RU" sz="17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" name="Picture 2" descr="F:\Доклад ПЭД в МСК\Слайды\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2406487"/>
            <a:ext cx="2808311" cy="2246649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</p:pic>
      <p:pic>
        <p:nvPicPr>
          <p:cNvPr id="14" name="Picture 2" descr="F:\Доклад ПЭД в МСК\Слайды\12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203848" y="2406487"/>
            <a:ext cx="2808311" cy="2246648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</p:pic>
      <p:sp>
        <p:nvSpPr>
          <p:cNvPr id="17" name="Подзаголовок 4"/>
          <p:cNvSpPr txBox="1">
            <a:spLocks/>
          </p:cNvSpPr>
          <p:nvPr/>
        </p:nvSpPr>
        <p:spPr>
          <a:xfrm>
            <a:off x="0" y="1412776"/>
            <a:ext cx="9144000" cy="10801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/>
              <a:t>Причины и условия, ведущие к </a:t>
            </a:r>
            <a:r>
              <a:rPr lang="ru-RU" sz="2800" b="1" dirty="0" err="1" smtClean="0"/>
              <a:t>радикализации</a:t>
            </a:r>
            <a:r>
              <a:rPr lang="ru-RU" sz="2800" b="1" dirty="0" smtClean="0"/>
              <a:t> общества</a:t>
            </a:r>
          </a:p>
          <a:p>
            <a:pPr algn="ctr"/>
            <a:endParaRPr lang="ru-RU" sz="28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707" y="2420888"/>
            <a:ext cx="2781300" cy="2232248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417837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-26188"/>
            <a:ext cx="10369152" cy="7847676"/>
          </a:xfrm>
          <a:prstGeom prst="rect">
            <a:avLst/>
          </a:prstGeom>
        </p:spPr>
      </p:pic>
      <p:pic>
        <p:nvPicPr>
          <p:cNvPr id="7" name="Picture 5" descr="C:\Users\2\Desktop\С.В. Килин\Доклад ПЭД в МСК\Слайды\4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340768"/>
            <a:ext cx="3476628" cy="243364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10" name="Picture 6" descr="C:\Users\2\Desktop\С.В. Килин\Доклад ПЭД в МСК\Слайды\4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340768"/>
            <a:ext cx="3515903" cy="2448272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12" name="Picture 7" descr="C:\Users\2\Desktop\С.В. Килин\Доклад ПЭД в МСК\Слайды\4_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4008600"/>
            <a:ext cx="3528392" cy="256294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0" y="11663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Современные  мировые тенденции </a:t>
            </a:r>
            <a:r>
              <a:rPr lang="ru-RU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экстремизации</a:t>
            </a:r>
            <a:r>
              <a:rPr lang="ru-RU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: </a:t>
            </a:r>
            <a:br>
              <a:rPr lang="ru-RU" sz="2800" b="1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участники, </a:t>
            </a:r>
            <a:r>
              <a:rPr lang="ru-RU" sz="28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методы, риски </a:t>
            </a:r>
            <a:r>
              <a:rPr lang="ru-RU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и формы проявления</a:t>
            </a:r>
            <a:endParaRPr lang="en-US" sz="2800" b="1" dirty="0">
              <a:solidFill>
                <a:srgbClr val="0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05064"/>
            <a:ext cx="3500462" cy="2566477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5823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-26188"/>
            <a:ext cx="10369152" cy="784767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260648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Министерство образования, науки и молодежной политики Краснодарского </a:t>
            </a:r>
            <a:r>
              <a:rPr lang="ru-RU" sz="28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края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11" name="Подзаголовок 4"/>
          <p:cNvSpPr txBox="1">
            <a:spLocks/>
          </p:cNvSpPr>
          <p:nvPr/>
        </p:nvSpPr>
        <p:spPr>
          <a:xfrm>
            <a:off x="25152" y="1052736"/>
            <a:ext cx="9144000" cy="61206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bg1">
                    <a:lumMod val="65000"/>
                  </a:schemeClr>
                </a:solidFill>
              </a:rPr>
              <a:t>Разработан спецкурс повышения квалификации:</a:t>
            </a:r>
          </a:p>
          <a:p>
            <a:pPr algn="ctr"/>
            <a:endParaRPr lang="ru-RU" sz="100" dirty="0" smtClean="0"/>
          </a:p>
          <a:p>
            <a:pPr algn="ctr">
              <a:lnSpc>
                <a:spcPct val="80000"/>
              </a:lnSpc>
            </a:pPr>
            <a:r>
              <a:rPr lang="ru-RU" sz="3400" b="1" dirty="0" smtClean="0">
                <a:solidFill>
                  <a:schemeClr val="accent5">
                    <a:lumMod val="75000"/>
                  </a:schemeClr>
                </a:solidFill>
              </a:rPr>
              <a:t>«Профилактика экстремизма</a:t>
            </a:r>
          </a:p>
          <a:p>
            <a:pPr algn="ctr">
              <a:lnSpc>
                <a:spcPct val="80000"/>
              </a:lnSpc>
            </a:pPr>
            <a:r>
              <a:rPr lang="ru-RU" sz="3400" b="1" dirty="0" smtClean="0">
                <a:solidFill>
                  <a:schemeClr val="accent5">
                    <a:lumMod val="75000"/>
                  </a:schemeClr>
                </a:solidFill>
              </a:rPr>
              <a:t>в образовательных учреждениях»</a:t>
            </a:r>
          </a:p>
          <a:p>
            <a:pPr algn="ctr"/>
            <a:endParaRPr lang="ru-RU" sz="100" dirty="0" smtClean="0"/>
          </a:p>
          <a:p>
            <a:pPr algn="ctr"/>
            <a:r>
              <a:rPr lang="ru-RU" sz="2200" dirty="0" smtClean="0"/>
              <a:t>Обучение организо</a:t>
            </a:r>
            <a:r>
              <a:rPr lang="ru-RU" sz="2200" dirty="0" smtClean="0">
                <a:solidFill>
                  <a:schemeClr val="bg1">
                    <a:lumMod val="50000"/>
                  </a:schemeClr>
                </a:solidFill>
              </a:rPr>
              <a:t>вано на базе ФГБОУ ВО «Кубанский государственный университет» при содействии ГУ МВД России по Краснодарскому краю                 и Краснодарского университета МВД России</a:t>
            </a:r>
          </a:p>
          <a:p>
            <a:pPr algn="ctr"/>
            <a:endParaRPr lang="ru-RU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ru-RU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0" y="3933056"/>
            <a:ext cx="9144000" cy="124612"/>
          </a:xfrm>
          <a:prstGeom prst="rect">
            <a:avLst/>
          </a:prstGeom>
          <a:solidFill>
            <a:srgbClr val="376092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Neue LT CYR 57 Cond" pitchFamily="2" charset="-52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974729943"/>
              </p:ext>
            </p:extLst>
          </p:nvPr>
        </p:nvGraphicFramePr>
        <p:xfrm>
          <a:off x="467544" y="4109432"/>
          <a:ext cx="8496944" cy="2631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0588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09QH3iDYSZce3zG7lU8ci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09QH3iDYSZce3zG7lU8ci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09QH3iDYSZce3zG7lU8ci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09QH3iDYSZce3zG7lU8ci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2428</TotalTime>
  <Words>763</Words>
  <Application>Microsoft Macintosh PowerPoint</Application>
  <PresentationFormat>On-screen Show (4:3)</PresentationFormat>
  <Paragraphs>211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</dc:title>
  <dc:creator>Макс</dc:creator>
  <cp:lastModifiedBy>Natali</cp:lastModifiedBy>
  <cp:revision>215</cp:revision>
  <dcterms:created xsi:type="dcterms:W3CDTF">2016-09-19T19:21:01Z</dcterms:created>
  <dcterms:modified xsi:type="dcterms:W3CDTF">2016-09-27T20:12:42Z</dcterms:modified>
</cp:coreProperties>
</file>